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handoutMasterIdLst>
    <p:handoutMasterId r:id="rId53"/>
  </p:handoutMasterIdLst>
  <p:sldIdLst>
    <p:sldId id="303" r:id="rId2"/>
    <p:sldId id="458" r:id="rId3"/>
    <p:sldId id="379" r:id="rId4"/>
    <p:sldId id="454" r:id="rId5"/>
    <p:sldId id="437" r:id="rId6"/>
    <p:sldId id="389" r:id="rId7"/>
    <p:sldId id="390" r:id="rId8"/>
    <p:sldId id="391" r:id="rId9"/>
    <p:sldId id="426" r:id="rId10"/>
    <p:sldId id="439" r:id="rId11"/>
    <p:sldId id="380" r:id="rId12"/>
    <p:sldId id="427" r:id="rId13"/>
    <p:sldId id="440" r:id="rId14"/>
    <p:sldId id="429" r:id="rId15"/>
    <p:sldId id="441" r:id="rId16"/>
    <p:sldId id="455" r:id="rId17"/>
    <p:sldId id="456" r:id="rId18"/>
    <p:sldId id="457" r:id="rId19"/>
    <p:sldId id="381" r:id="rId20"/>
    <p:sldId id="443" r:id="rId21"/>
    <p:sldId id="367" r:id="rId22"/>
    <p:sldId id="452" r:id="rId23"/>
    <p:sldId id="444" r:id="rId24"/>
    <p:sldId id="406" r:id="rId25"/>
    <p:sldId id="410" r:id="rId26"/>
    <p:sldId id="445" r:id="rId27"/>
    <p:sldId id="407" r:id="rId28"/>
    <p:sldId id="412" r:id="rId29"/>
    <p:sldId id="408" r:id="rId30"/>
    <p:sldId id="424" r:id="rId31"/>
    <p:sldId id="446" r:id="rId32"/>
    <p:sldId id="396" r:id="rId33"/>
    <p:sldId id="414" r:id="rId34"/>
    <p:sldId id="447" r:id="rId35"/>
    <p:sldId id="442" r:id="rId36"/>
    <p:sldId id="448" r:id="rId37"/>
    <p:sldId id="415" r:id="rId38"/>
    <p:sldId id="425" r:id="rId39"/>
    <p:sldId id="382" r:id="rId40"/>
    <p:sldId id="435" r:id="rId41"/>
    <p:sldId id="416" r:id="rId42"/>
    <p:sldId id="417" r:id="rId43"/>
    <p:sldId id="449" r:id="rId44"/>
    <p:sldId id="419" r:id="rId45"/>
    <p:sldId id="418" r:id="rId46"/>
    <p:sldId id="453" r:id="rId47"/>
    <p:sldId id="336" r:id="rId48"/>
    <p:sldId id="451" r:id="rId49"/>
    <p:sldId id="450" r:id="rId50"/>
    <p:sldId id="329" r:id="rId5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D9D8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03"/>
    <p:restoredTop sz="66808"/>
  </p:normalViewPr>
  <p:slideViewPr>
    <p:cSldViewPr snapToGrid="0" snapToObjects="1">
      <p:cViewPr varScale="1">
        <p:scale>
          <a:sx n="84" d="100"/>
          <a:sy n="84" d="100"/>
        </p:scale>
        <p:origin x="192" y="400"/>
      </p:cViewPr>
      <p:guideLst>
        <p:guide orient="horz" pos="2184"/>
        <p:guide pos="3816"/>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rgbClr val="D9D830"/>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Cleaning</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pt>
  </dgm:ptLst>
  <dgm:cxnLst>
    <dgm:cxn modelId="{B97DBA14-F4C2-9D45-B86D-500380F882C3}" type="presOf" srcId="{FCD300D8-C251-2E47-B629-4172D735C97B}" destId="{CBAA55AB-80DF-D44A-B8B0-81E1E0ABC373}" srcOrd="0" destOrd="0" presId="urn:microsoft.com/office/officeart/2005/8/layout/process4"/>
    <dgm:cxn modelId="{E6A62558-1923-9B46-9AF5-267CACE2D14E}" type="presOf" srcId="{FB3D30C9-C8E4-AD47-AFD5-F165BF3EA6CF}" destId="{AE92628D-DD2C-6A43-91D7-F254A0344C12}" srcOrd="0" destOrd="0" presId="urn:microsoft.com/office/officeart/2005/8/layout/process4"/>
    <dgm:cxn modelId="{9ADD0768-694E-F24A-89E7-348DDEEF00BF}" srcId="{FCD300D8-C251-2E47-B629-4172D735C97B}" destId="{FB3D30C9-C8E4-AD47-AFD5-F165BF3EA6CF}" srcOrd="3" destOrd="0" parTransId="{C53D12C3-B5D4-4D41-BACD-AEC8DEBF2488}" sibTransId="{6A7B7F1C-B1C7-2449-9AEA-396414487C52}"/>
    <dgm:cxn modelId="{4F7FC382-6F39-034B-B83D-29BB4841D1AD}" type="presOf" srcId="{67AB2FFF-AB4C-F846-BEF4-88FDE001DA5B}" destId="{24B99427-94AF-1848-9736-BC72933DEE50}" srcOrd="0" destOrd="0" presId="urn:microsoft.com/office/officeart/2005/8/layout/process4"/>
    <dgm:cxn modelId="{22DF3AAC-DE7C-E744-8B69-284529543E95}" type="presOf" srcId="{35D8773A-2CC9-3E47-99F7-9FD333DE82C5}" destId="{445D457E-692E-A74E-AB85-65B7A2C02E6A}"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AD4DCAE4-B5DF-BE40-9B59-CE4417F5F2FC}" type="presOf" srcId="{A529EFA1-B565-674D-ABC6-8FE6C2954354}" destId="{635A3D45-0C71-F944-BB0A-0031DBD33437}" srcOrd="0" destOrd="0" presId="urn:microsoft.com/office/officeart/2005/8/layout/process4"/>
    <dgm:cxn modelId="{89BE0EF2-98F8-D345-8FDA-91CA99DD8BBA}" type="presOf" srcId="{138704C7-5AA3-9C49-89D8-8DE0B5A52B95}" destId="{81EAC05C-A0B2-9542-B599-771BE8BF2D7E}" srcOrd="0" destOrd="0" presId="urn:microsoft.com/office/officeart/2005/8/layout/process4"/>
    <dgm:cxn modelId="{10F8B34D-10CB-CA4C-93B0-1FAE593D9400}" type="presParOf" srcId="{CBAA55AB-80DF-D44A-B8B0-81E1E0ABC373}" destId="{BAD17CF4-33AF-E747-A1D9-53501C644893}" srcOrd="0" destOrd="0" presId="urn:microsoft.com/office/officeart/2005/8/layout/process4"/>
    <dgm:cxn modelId="{A13427A3-03A1-AA4C-9AFA-E8D3CF06DD4A}" type="presParOf" srcId="{BAD17CF4-33AF-E747-A1D9-53501C644893}" destId="{24B99427-94AF-1848-9736-BC72933DEE50}" srcOrd="0" destOrd="0" presId="urn:microsoft.com/office/officeart/2005/8/layout/process4"/>
    <dgm:cxn modelId="{2858E0BC-96C8-1845-829B-16D1F4F5D0B0}" type="presParOf" srcId="{CBAA55AB-80DF-D44A-B8B0-81E1E0ABC373}" destId="{06DB093B-F429-1B4B-B577-8416782D2E1F}" srcOrd="1" destOrd="0" presId="urn:microsoft.com/office/officeart/2005/8/layout/process4"/>
    <dgm:cxn modelId="{1027522F-3700-1B4F-B24E-D105490639CD}" type="presParOf" srcId="{CBAA55AB-80DF-D44A-B8B0-81E1E0ABC373}" destId="{2BFDA23B-9AB3-914F-9721-0D77C37087EC}" srcOrd="2" destOrd="0" presId="urn:microsoft.com/office/officeart/2005/8/layout/process4"/>
    <dgm:cxn modelId="{4619C1DF-E7B0-B74C-8515-9922DA8A6BED}" type="presParOf" srcId="{2BFDA23B-9AB3-914F-9721-0D77C37087EC}" destId="{AE92628D-DD2C-6A43-91D7-F254A0344C12}" srcOrd="0" destOrd="0" presId="urn:microsoft.com/office/officeart/2005/8/layout/process4"/>
    <dgm:cxn modelId="{884B1B8B-74E5-3E48-B91E-2C2376E4A988}" type="presParOf" srcId="{CBAA55AB-80DF-D44A-B8B0-81E1E0ABC373}" destId="{2D0D82DB-CF0A-0445-B77D-4E49DD6AAC7B}" srcOrd="3" destOrd="0" presId="urn:microsoft.com/office/officeart/2005/8/layout/process4"/>
    <dgm:cxn modelId="{BB42D574-18F9-2044-AB52-7C333FD05CCB}" type="presParOf" srcId="{CBAA55AB-80DF-D44A-B8B0-81E1E0ABC373}" destId="{6CB8E1D1-31A6-DF4F-867F-EA8C306F4C67}" srcOrd="4" destOrd="0" presId="urn:microsoft.com/office/officeart/2005/8/layout/process4"/>
    <dgm:cxn modelId="{1862B469-F1F6-0C43-B33C-33D539B43238}" type="presParOf" srcId="{6CB8E1D1-31A6-DF4F-867F-EA8C306F4C67}" destId="{445D457E-692E-A74E-AB85-65B7A2C02E6A}" srcOrd="0" destOrd="0" presId="urn:microsoft.com/office/officeart/2005/8/layout/process4"/>
    <dgm:cxn modelId="{0F7FCB99-6DBB-EA4F-9EFD-3C7E87C45E29}" type="presParOf" srcId="{CBAA55AB-80DF-D44A-B8B0-81E1E0ABC373}" destId="{041982AF-5B5D-744D-A042-FDF86F9F2DA5}" srcOrd="5" destOrd="0" presId="urn:microsoft.com/office/officeart/2005/8/layout/process4"/>
    <dgm:cxn modelId="{7E8F5D9B-AEE6-3B47-93D6-A820EDF3C64A}" type="presParOf" srcId="{CBAA55AB-80DF-D44A-B8B0-81E1E0ABC373}" destId="{3172390B-50FF-BD4C-89E1-FB22355C4CBE}" srcOrd="6" destOrd="0" presId="urn:microsoft.com/office/officeart/2005/8/layout/process4"/>
    <dgm:cxn modelId="{5752487C-6A82-EE4F-9FA0-C9E2DFCF3E35}" type="presParOf" srcId="{3172390B-50FF-BD4C-89E1-FB22355C4CBE}" destId="{81EAC05C-A0B2-9542-B599-771BE8BF2D7E}" srcOrd="0" destOrd="0" presId="urn:microsoft.com/office/officeart/2005/8/layout/process4"/>
    <dgm:cxn modelId="{AE68AE23-B6BD-E94F-8AB1-1F5812E242E9}" type="presParOf" srcId="{CBAA55AB-80DF-D44A-B8B0-81E1E0ABC373}" destId="{BF93D98F-F452-8840-AF92-4AB1D02771D5}" srcOrd="7" destOrd="0" presId="urn:microsoft.com/office/officeart/2005/8/layout/process4"/>
    <dgm:cxn modelId="{72AE5A82-5F1C-6E48-8BE4-8848B19FD27E}" type="presParOf" srcId="{CBAA55AB-80DF-D44A-B8B0-81E1E0ABC373}" destId="{5C56CB5A-E2CE-144F-B52B-2CBAA0FE2C4B}" srcOrd="8" destOrd="0" presId="urn:microsoft.com/office/officeart/2005/8/layout/process4"/>
    <dgm:cxn modelId="{D768401F-A65C-9341-BD4F-7F7FF8FCB466}"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rgbClr val="D9D830"/>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Cleaning</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pt>
  </dgm:ptLst>
  <dgm:cxnLst>
    <dgm:cxn modelId="{364AF901-917D-A240-A434-388BB50D8096}" type="presOf" srcId="{35D8773A-2CC9-3E47-99F7-9FD333DE82C5}" destId="{445D457E-692E-A74E-AB85-65B7A2C02E6A}" srcOrd="0" destOrd="0" presId="urn:microsoft.com/office/officeart/2005/8/layout/process4"/>
    <dgm:cxn modelId="{A61E6106-CACE-E24F-BB23-6D0C140B2E86}" type="presOf" srcId="{FCD300D8-C251-2E47-B629-4172D735C97B}" destId="{CBAA55AB-80DF-D44A-B8B0-81E1E0ABC373}" srcOrd="0" destOrd="0" presId="urn:microsoft.com/office/officeart/2005/8/layout/process4"/>
    <dgm:cxn modelId="{BFCAD707-0B8D-4C4D-A7A4-82FCA8279916}" type="presOf" srcId="{A529EFA1-B565-674D-ABC6-8FE6C2954354}" destId="{635A3D45-0C71-F944-BB0A-0031DBD33437}" srcOrd="0" destOrd="0" presId="urn:microsoft.com/office/officeart/2005/8/layout/process4"/>
    <dgm:cxn modelId="{9141C529-53A6-DD41-82B3-0B9413694A3D}" type="presOf" srcId="{138704C7-5AA3-9C49-89D8-8DE0B5A52B95}" destId="{81EAC05C-A0B2-9542-B599-771BE8BF2D7E}" srcOrd="0" destOrd="0" presId="urn:microsoft.com/office/officeart/2005/8/layout/process4"/>
    <dgm:cxn modelId="{716DC84B-822E-094E-AA03-C2ADAED82001}" type="presOf" srcId="{67AB2FFF-AB4C-F846-BEF4-88FDE001DA5B}" destId="{24B99427-94AF-1848-9736-BC72933DEE50}" srcOrd="0" destOrd="0" presId="urn:microsoft.com/office/officeart/2005/8/layout/process4"/>
    <dgm:cxn modelId="{38C2524C-446D-F44E-A2F6-66DD3A88A16B}" type="presOf" srcId="{FB3D30C9-C8E4-AD47-AFD5-F165BF3EA6CF}" destId="{AE92628D-DD2C-6A43-91D7-F254A0344C12}" srcOrd="0" destOrd="0" presId="urn:microsoft.com/office/officeart/2005/8/layout/process4"/>
    <dgm:cxn modelId="{9ADD0768-694E-F24A-89E7-348DDEEF00BF}" srcId="{FCD300D8-C251-2E47-B629-4172D735C97B}" destId="{FB3D30C9-C8E4-AD47-AFD5-F165BF3EA6CF}" srcOrd="3" destOrd="0" parTransId="{C53D12C3-B5D4-4D41-BACD-AEC8DEBF2488}" sibTransId="{6A7B7F1C-B1C7-2449-9AEA-396414487C52}"/>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1AD479E0-C804-004F-8AC4-126DBB1C6E5B}" type="presParOf" srcId="{CBAA55AB-80DF-D44A-B8B0-81E1E0ABC373}" destId="{BAD17CF4-33AF-E747-A1D9-53501C644893}" srcOrd="0" destOrd="0" presId="urn:microsoft.com/office/officeart/2005/8/layout/process4"/>
    <dgm:cxn modelId="{AF63ABA6-736A-E94B-9112-30C9A77F22D9}" type="presParOf" srcId="{BAD17CF4-33AF-E747-A1D9-53501C644893}" destId="{24B99427-94AF-1848-9736-BC72933DEE50}" srcOrd="0" destOrd="0" presId="urn:microsoft.com/office/officeart/2005/8/layout/process4"/>
    <dgm:cxn modelId="{929EA0CB-919A-A445-8A36-330552F5FEFC}" type="presParOf" srcId="{CBAA55AB-80DF-D44A-B8B0-81E1E0ABC373}" destId="{06DB093B-F429-1B4B-B577-8416782D2E1F}" srcOrd="1" destOrd="0" presId="urn:microsoft.com/office/officeart/2005/8/layout/process4"/>
    <dgm:cxn modelId="{BE0F818C-758C-7E44-A4F1-F9E8EE03DD24}" type="presParOf" srcId="{CBAA55AB-80DF-D44A-B8B0-81E1E0ABC373}" destId="{2BFDA23B-9AB3-914F-9721-0D77C37087EC}" srcOrd="2" destOrd="0" presId="urn:microsoft.com/office/officeart/2005/8/layout/process4"/>
    <dgm:cxn modelId="{715C58C1-58BB-614A-913F-DE67A6046BC9}" type="presParOf" srcId="{2BFDA23B-9AB3-914F-9721-0D77C37087EC}" destId="{AE92628D-DD2C-6A43-91D7-F254A0344C12}" srcOrd="0" destOrd="0" presId="urn:microsoft.com/office/officeart/2005/8/layout/process4"/>
    <dgm:cxn modelId="{EB986D58-3AA4-4240-A0F6-CD89833D5A18}" type="presParOf" srcId="{CBAA55AB-80DF-D44A-B8B0-81E1E0ABC373}" destId="{2D0D82DB-CF0A-0445-B77D-4E49DD6AAC7B}" srcOrd="3" destOrd="0" presId="urn:microsoft.com/office/officeart/2005/8/layout/process4"/>
    <dgm:cxn modelId="{61125FB7-10F7-8047-9E66-10989F61577C}" type="presParOf" srcId="{CBAA55AB-80DF-D44A-B8B0-81E1E0ABC373}" destId="{6CB8E1D1-31A6-DF4F-867F-EA8C306F4C67}" srcOrd="4" destOrd="0" presId="urn:microsoft.com/office/officeart/2005/8/layout/process4"/>
    <dgm:cxn modelId="{873A4A8F-CF7E-804B-8D35-1E6E4FA629E3}" type="presParOf" srcId="{6CB8E1D1-31A6-DF4F-867F-EA8C306F4C67}" destId="{445D457E-692E-A74E-AB85-65B7A2C02E6A}" srcOrd="0" destOrd="0" presId="urn:microsoft.com/office/officeart/2005/8/layout/process4"/>
    <dgm:cxn modelId="{A1DED456-2386-6A45-A978-76DC3386CB4E}" type="presParOf" srcId="{CBAA55AB-80DF-D44A-B8B0-81E1E0ABC373}" destId="{041982AF-5B5D-744D-A042-FDF86F9F2DA5}" srcOrd="5" destOrd="0" presId="urn:microsoft.com/office/officeart/2005/8/layout/process4"/>
    <dgm:cxn modelId="{3A1221F7-168D-CA4F-A2C0-9C34BE3D5B6C}" type="presParOf" srcId="{CBAA55AB-80DF-D44A-B8B0-81E1E0ABC373}" destId="{3172390B-50FF-BD4C-89E1-FB22355C4CBE}" srcOrd="6" destOrd="0" presId="urn:microsoft.com/office/officeart/2005/8/layout/process4"/>
    <dgm:cxn modelId="{7394876A-982E-4E41-A73F-D8D0DA7B8228}" type="presParOf" srcId="{3172390B-50FF-BD4C-89E1-FB22355C4CBE}" destId="{81EAC05C-A0B2-9542-B599-771BE8BF2D7E}" srcOrd="0" destOrd="0" presId="urn:microsoft.com/office/officeart/2005/8/layout/process4"/>
    <dgm:cxn modelId="{D24FE236-2332-3F4E-9FBF-6265C392B804}" type="presParOf" srcId="{CBAA55AB-80DF-D44A-B8B0-81E1E0ABC373}" destId="{BF93D98F-F452-8840-AF92-4AB1D02771D5}" srcOrd="7" destOrd="0" presId="urn:microsoft.com/office/officeart/2005/8/layout/process4"/>
    <dgm:cxn modelId="{48F5E2FA-E86B-7C4F-8B5F-E72EAE5D8098}" type="presParOf" srcId="{CBAA55AB-80DF-D44A-B8B0-81E1E0ABC373}" destId="{5C56CB5A-E2CE-144F-B52B-2CBAA0FE2C4B}" srcOrd="8" destOrd="0" presId="urn:microsoft.com/office/officeart/2005/8/layout/process4"/>
    <dgm:cxn modelId="{27ABA5F7-D15B-BB4D-9F64-874E1333A6DC}"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rgbClr val="D9D830"/>
        </a:solidFill>
      </dgm:spPr>
      <dgm:t>
        <a:bodyPr/>
        <a:lstStyle/>
        <a:p>
          <a:r>
            <a:rPr lang="en-US" dirty="0"/>
            <a:t>Data Exploration and Cleaning</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chemeClr val="bg1">
            <a:lumMod val="85000"/>
          </a:schemeClr>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pt>
  </dgm:ptLst>
  <dgm:cxnLst>
    <dgm:cxn modelId="{0593D70E-1196-0C43-9E93-10826E2C437F}" type="presOf" srcId="{67AB2FFF-AB4C-F846-BEF4-88FDE001DA5B}" destId="{24B99427-94AF-1848-9736-BC72933DEE50}" srcOrd="0" destOrd="0" presId="urn:microsoft.com/office/officeart/2005/8/layout/process4"/>
    <dgm:cxn modelId="{8BCB2A25-B098-6D4A-AC11-7407CDDD5C41}" type="presOf" srcId="{A529EFA1-B565-674D-ABC6-8FE6C2954354}" destId="{635A3D45-0C71-F944-BB0A-0031DBD33437}" srcOrd="0" destOrd="0" presId="urn:microsoft.com/office/officeart/2005/8/layout/process4"/>
    <dgm:cxn modelId="{4D137B41-F934-E04E-B45B-EEE6CA4CC148}" type="presOf" srcId="{35D8773A-2CC9-3E47-99F7-9FD333DE82C5}" destId="{445D457E-692E-A74E-AB85-65B7A2C02E6A}" srcOrd="0" destOrd="0" presId="urn:microsoft.com/office/officeart/2005/8/layout/process4"/>
    <dgm:cxn modelId="{4A1B5E54-064D-1149-A6A8-1B2C205324BD}" type="presOf" srcId="{FB3D30C9-C8E4-AD47-AFD5-F165BF3EA6CF}" destId="{AE92628D-DD2C-6A43-91D7-F254A0344C12}" srcOrd="0" destOrd="0" presId="urn:microsoft.com/office/officeart/2005/8/layout/process4"/>
    <dgm:cxn modelId="{06B4675E-7AA8-BA4B-9523-1AD3B493B3F3}" type="presOf" srcId="{FCD300D8-C251-2E47-B629-4172D735C97B}" destId="{CBAA55AB-80DF-D44A-B8B0-81E1E0ABC373}" srcOrd="0" destOrd="0" presId="urn:microsoft.com/office/officeart/2005/8/layout/process4"/>
    <dgm:cxn modelId="{9ADD0768-694E-F24A-89E7-348DDEEF00BF}" srcId="{FCD300D8-C251-2E47-B629-4172D735C97B}" destId="{FB3D30C9-C8E4-AD47-AFD5-F165BF3EA6CF}" srcOrd="3" destOrd="0" parTransId="{C53D12C3-B5D4-4D41-BACD-AEC8DEBF2488}" sibTransId="{6A7B7F1C-B1C7-2449-9AEA-396414487C52}"/>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343671D8-1FC5-E548-A833-D39B4DF6AB9F}" srcId="{FCD300D8-C251-2E47-B629-4172D735C97B}" destId="{138704C7-5AA3-9C49-89D8-8DE0B5A52B95}" srcOrd="1" destOrd="0" parTransId="{8B5C721F-1CC6-C749-BD14-7740EECD12AE}" sibTransId="{FDA9109B-494C-734B-9A15-8C4511805EB1}"/>
    <dgm:cxn modelId="{544185DA-4032-D248-AA54-DA47F8A916EC}" type="presOf" srcId="{138704C7-5AA3-9C49-89D8-8DE0B5A52B95}" destId="{81EAC05C-A0B2-9542-B599-771BE8BF2D7E}" srcOrd="0" destOrd="0" presId="urn:microsoft.com/office/officeart/2005/8/layout/process4"/>
    <dgm:cxn modelId="{CBF71BE2-475A-C146-9C14-D0905D81BCCB}" srcId="{FCD300D8-C251-2E47-B629-4172D735C97B}" destId="{35D8773A-2CC9-3E47-99F7-9FD333DE82C5}" srcOrd="2" destOrd="0" parTransId="{69363D40-471F-4945-B87F-B1D3A61CC6DE}" sibTransId="{03152EBD-96DF-B94C-96A4-69A0D799B5C4}"/>
    <dgm:cxn modelId="{60F2BDF9-32E9-B74E-89FD-12983E6726A6}" type="presParOf" srcId="{CBAA55AB-80DF-D44A-B8B0-81E1E0ABC373}" destId="{BAD17CF4-33AF-E747-A1D9-53501C644893}" srcOrd="0" destOrd="0" presId="urn:microsoft.com/office/officeart/2005/8/layout/process4"/>
    <dgm:cxn modelId="{D34D100E-C375-A243-B038-CB33C44661ED}" type="presParOf" srcId="{BAD17CF4-33AF-E747-A1D9-53501C644893}" destId="{24B99427-94AF-1848-9736-BC72933DEE50}" srcOrd="0" destOrd="0" presId="urn:microsoft.com/office/officeart/2005/8/layout/process4"/>
    <dgm:cxn modelId="{49B62B2B-6A41-8340-BC57-88206C81614C}" type="presParOf" srcId="{CBAA55AB-80DF-D44A-B8B0-81E1E0ABC373}" destId="{06DB093B-F429-1B4B-B577-8416782D2E1F}" srcOrd="1" destOrd="0" presId="urn:microsoft.com/office/officeart/2005/8/layout/process4"/>
    <dgm:cxn modelId="{F7ADD194-F00C-A44C-9854-ABE064BF9381}" type="presParOf" srcId="{CBAA55AB-80DF-D44A-B8B0-81E1E0ABC373}" destId="{2BFDA23B-9AB3-914F-9721-0D77C37087EC}" srcOrd="2" destOrd="0" presId="urn:microsoft.com/office/officeart/2005/8/layout/process4"/>
    <dgm:cxn modelId="{B48B7826-BF78-3A43-8BD3-C2561BAEF12D}" type="presParOf" srcId="{2BFDA23B-9AB3-914F-9721-0D77C37087EC}" destId="{AE92628D-DD2C-6A43-91D7-F254A0344C12}" srcOrd="0" destOrd="0" presId="urn:microsoft.com/office/officeart/2005/8/layout/process4"/>
    <dgm:cxn modelId="{A417E17B-358E-9244-B2DB-2D062B756703}" type="presParOf" srcId="{CBAA55AB-80DF-D44A-B8B0-81E1E0ABC373}" destId="{2D0D82DB-CF0A-0445-B77D-4E49DD6AAC7B}" srcOrd="3" destOrd="0" presId="urn:microsoft.com/office/officeart/2005/8/layout/process4"/>
    <dgm:cxn modelId="{A6BA0D07-53BF-C949-B9F5-31805D79CEAC}" type="presParOf" srcId="{CBAA55AB-80DF-D44A-B8B0-81E1E0ABC373}" destId="{6CB8E1D1-31A6-DF4F-867F-EA8C306F4C67}" srcOrd="4" destOrd="0" presId="urn:microsoft.com/office/officeart/2005/8/layout/process4"/>
    <dgm:cxn modelId="{545D8115-A012-A74C-AE9D-B5CE040392DA}" type="presParOf" srcId="{6CB8E1D1-31A6-DF4F-867F-EA8C306F4C67}" destId="{445D457E-692E-A74E-AB85-65B7A2C02E6A}" srcOrd="0" destOrd="0" presId="urn:microsoft.com/office/officeart/2005/8/layout/process4"/>
    <dgm:cxn modelId="{0FED0CA6-003F-7A43-A390-4950DECCF243}" type="presParOf" srcId="{CBAA55AB-80DF-D44A-B8B0-81E1E0ABC373}" destId="{041982AF-5B5D-744D-A042-FDF86F9F2DA5}" srcOrd="5" destOrd="0" presId="urn:microsoft.com/office/officeart/2005/8/layout/process4"/>
    <dgm:cxn modelId="{D0BB755F-72F3-EC45-ABD0-A528B76C6F60}" type="presParOf" srcId="{CBAA55AB-80DF-D44A-B8B0-81E1E0ABC373}" destId="{3172390B-50FF-BD4C-89E1-FB22355C4CBE}" srcOrd="6" destOrd="0" presId="urn:microsoft.com/office/officeart/2005/8/layout/process4"/>
    <dgm:cxn modelId="{F8C2318B-E510-6446-96A4-68FA33ACBAC4}" type="presParOf" srcId="{3172390B-50FF-BD4C-89E1-FB22355C4CBE}" destId="{81EAC05C-A0B2-9542-B599-771BE8BF2D7E}" srcOrd="0" destOrd="0" presId="urn:microsoft.com/office/officeart/2005/8/layout/process4"/>
    <dgm:cxn modelId="{14627513-5D23-F94E-8466-03C961E635BA}" type="presParOf" srcId="{CBAA55AB-80DF-D44A-B8B0-81E1E0ABC373}" destId="{BF93D98F-F452-8840-AF92-4AB1D02771D5}" srcOrd="7" destOrd="0" presId="urn:microsoft.com/office/officeart/2005/8/layout/process4"/>
    <dgm:cxn modelId="{1E1F4C21-1EAF-304C-A3A1-A2466CE04B97}" type="presParOf" srcId="{CBAA55AB-80DF-D44A-B8B0-81E1E0ABC373}" destId="{5C56CB5A-E2CE-144F-B52B-2CBAA0FE2C4B}" srcOrd="8" destOrd="0" presId="urn:microsoft.com/office/officeart/2005/8/layout/process4"/>
    <dgm:cxn modelId="{766ABE03-AC36-5D4D-83BF-FD7300AFDBE2}"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Cleaning</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rgbClr val="D9D830"/>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chemeClr val="bg1">
            <a:lumMod val="85000"/>
          </a:schemeClr>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pt>
  </dgm:ptLst>
  <dgm:cxnLst>
    <dgm:cxn modelId="{FDC9542E-75A1-2D43-BA52-CB660723B445}" type="presOf" srcId="{FCD300D8-C251-2E47-B629-4172D735C97B}" destId="{CBAA55AB-80DF-D44A-B8B0-81E1E0ABC373}" srcOrd="0" destOrd="0" presId="urn:microsoft.com/office/officeart/2005/8/layout/process4"/>
    <dgm:cxn modelId="{7CB81E65-3AC9-9946-BFDE-FB2DCAC4A2B6}" type="presOf" srcId="{35D8773A-2CC9-3E47-99F7-9FD333DE82C5}" destId="{445D457E-692E-A74E-AB85-65B7A2C02E6A}" srcOrd="0" destOrd="0" presId="urn:microsoft.com/office/officeart/2005/8/layout/process4"/>
    <dgm:cxn modelId="{9ADD0768-694E-F24A-89E7-348DDEEF00BF}" srcId="{FCD300D8-C251-2E47-B629-4172D735C97B}" destId="{FB3D30C9-C8E4-AD47-AFD5-F165BF3EA6CF}" srcOrd="3" destOrd="0" parTransId="{C53D12C3-B5D4-4D41-BACD-AEC8DEBF2488}" sibTransId="{6A7B7F1C-B1C7-2449-9AEA-396414487C52}"/>
    <dgm:cxn modelId="{93644577-6DDB-F44B-8ACF-089373B8E7A6}" type="presOf" srcId="{67AB2FFF-AB4C-F846-BEF4-88FDE001DA5B}" destId="{24B99427-94AF-1848-9736-BC72933DEE50}"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C43F8BBB-0EFB-CE45-9817-F9D1655E6A12}" type="presOf" srcId="{138704C7-5AA3-9C49-89D8-8DE0B5A52B95}" destId="{81EAC05C-A0B2-9542-B599-771BE8BF2D7E}"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7A8AADF4-1B11-984E-95C4-62F8538F385E}" type="presOf" srcId="{FB3D30C9-C8E4-AD47-AFD5-F165BF3EA6CF}" destId="{AE92628D-DD2C-6A43-91D7-F254A0344C12}" srcOrd="0" destOrd="0" presId="urn:microsoft.com/office/officeart/2005/8/layout/process4"/>
    <dgm:cxn modelId="{8D0AF6FE-51E1-764B-BAE7-A7D5D1D09EE2}" type="presOf" srcId="{A529EFA1-B565-674D-ABC6-8FE6C2954354}" destId="{635A3D45-0C71-F944-BB0A-0031DBD33437}" srcOrd="0" destOrd="0" presId="urn:microsoft.com/office/officeart/2005/8/layout/process4"/>
    <dgm:cxn modelId="{223CC960-4F7E-7A49-96CB-4EDF6FD8007B}" type="presParOf" srcId="{CBAA55AB-80DF-D44A-B8B0-81E1E0ABC373}" destId="{BAD17CF4-33AF-E747-A1D9-53501C644893}" srcOrd="0" destOrd="0" presId="urn:microsoft.com/office/officeart/2005/8/layout/process4"/>
    <dgm:cxn modelId="{57E5DA51-93CD-FD48-8140-9E328BE8BCE3}" type="presParOf" srcId="{BAD17CF4-33AF-E747-A1D9-53501C644893}" destId="{24B99427-94AF-1848-9736-BC72933DEE50}" srcOrd="0" destOrd="0" presId="urn:microsoft.com/office/officeart/2005/8/layout/process4"/>
    <dgm:cxn modelId="{8936B399-4442-A146-A32F-F6FB5CDBCBFD}" type="presParOf" srcId="{CBAA55AB-80DF-D44A-B8B0-81E1E0ABC373}" destId="{06DB093B-F429-1B4B-B577-8416782D2E1F}" srcOrd="1" destOrd="0" presId="urn:microsoft.com/office/officeart/2005/8/layout/process4"/>
    <dgm:cxn modelId="{17A0697F-45EC-CF47-806E-574A722F8865}" type="presParOf" srcId="{CBAA55AB-80DF-D44A-B8B0-81E1E0ABC373}" destId="{2BFDA23B-9AB3-914F-9721-0D77C37087EC}" srcOrd="2" destOrd="0" presId="urn:microsoft.com/office/officeart/2005/8/layout/process4"/>
    <dgm:cxn modelId="{FF77C8EC-59CB-5E4D-9D5E-A7858031F2D8}" type="presParOf" srcId="{2BFDA23B-9AB3-914F-9721-0D77C37087EC}" destId="{AE92628D-DD2C-6A43-91D7-F254A0344C12}" srcOrd="0" destOrd="0" presId="urn:microsoft.com/office/officeart/2005/8/layout/process4"/>
    <dgm:cxn modelId="{ADC49A2A-3F3A-3A45-BF6F-AA2F47DFED2F}" type="presParOf" srcId="{CBAA55AB-80DF-D44A-B8B0-81E1E0ABC373}" destId="{2D0D82DB-CF0A-0445-B77D-4E49DD6AAC7B}" srcOrd="3" destOrd="0" presId="urn:microsoft.com/office/officeart/2005/8/layout/process4"/>
    <dgm:cxn modelId="{F8C5228C-C5A4-464E-83C5-4A2247C0AFA4}" type="presParOf" srcId="{CBAA55AB-80DF-D44A-B8B0-81E1E0ABC373}" destId="{6CB8E1D1-31A6-DF4F-867F-EA8C306F4C67}" srcOrd="4" destOrd="0" presId="urn:microsoft.com/office/officeart/2005/8/layout/process4"/>
    <dgm:cxn modelId="{590101B9-65FA-FD41-9EB3-132ED5D238F1}" type="presParOf" srcId="{6CB8E1D1-31A6-DF4F-867F-EA8C306F4C67}" destId="{445D457E-692E-A74E-AB85-65B7A2C02E6A}" srcOrd="0" destOrd="0" presId="urn:microsoft.com/office/officeart/2005/8/layout/process4"/>
    <dgm:cxn modelId="{5717A955-5034-4440-8118-3203646F31D7}" type="presParOf" srcId="{CBAA55AB-80DF-D44A-B8B0-81E1E0ABC373}" destId="{041982AF-5B5D-744D-A042-FDF86F9F2DA5}" srcOrd="5" destOrd="0" presId="urn:microsoft.com/office/officeart/2005/8/layout/process4"/>
    <dgm:cxn modelId="{8CC129C2-5D98-9547-9849-B7430BD69F30}" type="presParOf" srcId="{CBAA55AB-80DF-D44A-B8B0-81E1E0ABC373}" destId="{3172390B-50FF-BD4C-89E1-FB22355C4CBE}" srcOrd="6" destOrd="0" presId="urn:microsoft.com/office/officeart/2005/8/layout/process4"/>
    <dgm:cxn modelId="{57E01455-9FCA-FB49-9F55-6370B5C29EA0}" type="presParOf" srcId="{3172390B-50FF-BD4C-89E1-FB22355C4CBE}" destId="{81EAC05C-A0B2-9542-B599-771BE8BF2D7E}" srcOrd="0" destOrd="0" presId="urn:microsoft.com/office/officeart/2005/8/layout/process4"/>
    <dgm:cxn modelId="{7983BEFC-B0FF-934B-BD97-AA6A20FC7107}" type="presParOf" srcId="{CBAA55AB-80DF-D44A-B8B0-81E1E0ABC373}" destId="{BF93D98F-F452-8840-AF92-4AB1D02771D5}" srcOrd="7" destOrd="0" presId="urn:microsoft.com/office/officeart/2005/8/layout/process4"/>
    <dgm:cxn modelId="{74845B54-6E48-774A-A966-A438C882835B}" type="presParOf" srcId="{CBAA55AB-80DF-D44A-B8B0-81E1E0ABC373}" destId="{5C56CB5A-E2CE-144F-B52B-2CBAA0FE2C4B}" srcOrd="8" destOrd="0" presId="urn:microsoft.com/office/officeart/2005/8/layout/process4"/>
    <dgm:cxn modelId="{13B75332-6A6B-C04F-BA7F-530A0256F71F}"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D300D8-C251-2E47-B629-4172D735C97B}" type="doc">
      <dgm:prSet loTypeId="urn:microsoft.com/office/officeart/2005/8/layout/process4" loCatId="" qsTypeId="urn:microsoft.com/office/officeart/2005/8/quickstyle/simple4" qsCatId="simple" csTypeId="urn:microsoft.com/office/officeart/2005/8/colors/accent1_1" csCatId="accent1" phldr="1"/>
      <dgm:spPr/>
    </dgm:pt>
    <dgm:pt modelId="{A529EFA1-B565-674D-ABC6-8FE6C2954354}">
      <dgm:prSet phldrT="[Text]"/>
      <dgm:spPr>
        <a:solidFill>
          <a:schemeClr val="bg1">
            <a:lumMod val="85000"/>
          </a:schemeClr>
        </a:solidFill>
      </dgm:spPr>
      <dgm:t>
        <a:bodyPr/>
        <a:lstStyle/>
        <a:p>
          <a:r>
            <a:rPr lang="en-US" dirty="0"/>
            <a:t>Background and Objectives</a:t>
          </a:r>
        </a:p>
      </dgm:t>
    </dgm:pt>
    <dgm:pt modelId="{9E6AD8D8-FDDE-EB4A-801C-998D4D725943}" type="parTrans" cxnId="{C1354DB8-C553-2942-AF08-378CEF0878FE}">
      <dgm:prSet/>
      <dgm:spPr/>
      <dgm:t>
        <a:bodyPr/>
        <a:lstStyle/>
        <a:p>
          <a:endParaRPr lang="en-US"/>
        </a:p>
      </dgm:t>
    </dgm:pt>
    <dgm:pt modelId="{7155872A-98B2-6741-B69C-9CBF4FB09138}" type="sibTrans" cxnId="{C1354DB8-C553-2942-AF08-378CEF0878FE}">
      <dgm:prSet/>
      <dgm:spPr/>
      <dgm:t>
        <a:bodyPr/>
        <a:lstStyle/>
        <a:p>
          <a:endParaRPr lang="en-US"/>
        </a:p>
      </dgm:t>
    </dgm:pt>
    <dgm:pt modelId="{138704C7-5AA3-9C49-89D8-8DE0B5A52B95}">
      <dgm:prSet phldrT="[Text]"/>
      <dgm:spPr>
        <a:solidFill>
          <a:schemeClr val="bg1">
            <a:lumMod val="85000"/>
          </a:schemeClr>
        </a:solidFill>
      </dgm:spPr>
      <dgm:t>
        <a:bodyPr/>
        <a:lstStyle/>
        <a:p>
          <a:r>
            <a:rPr lang="en-US" dirty="0"/>
            <a:t>Data Acquisition</a:t>
          </a:r>
        </a:p>
      </dgm:t>
    </dgm:pt>
    <dgm:pt modelId="{8B5C721F-1CC6-C749-BD14-7740EECD12AE}" type="parTrans" cxnId="{343671D8-1FC5-E548-A833-D39B4DF6AB9F}">
      <dgm:prSet/>
      <dgm:spPr/>
      <dgm:t>
        <a:bodyPr/>
        <a:lstStyle/>
        <a:p>
          <a:endParaRPr lang="en-US"/>
        </a:p>
      </dgm:t>
    </dgm:pt>
    <dgm:pt modelId="{FDA9109B-494C-734B-9A15-8C4511805EB1}" type="sibTrans" cxnId="{343671D8-1FC5-E548-A833-D39B4DF6AB9F}">
      <dgm:prSet/>
      <dgm:spPr/>
      <dgm:t>
        <a:bodyPr/>
        <a:lstStyle/>
        <a:p>
          <a:endParaRPr lang="en-US"/>
        </a:p>
      </dgm:t>
    </dgm:pt>
    <dgm:pt modelId="{35D8773A-2CC9-3E47-99F7-9FD333DE82C5}">
      <dgm:prSet/>
      <dgm:spPr>
        <a:solidFill>
          <a:schemeClr val="bg1">
            <a:lumMod val="85000"/>
          </a:schemeClr>
        </a:solidFill>
      </dgm:spPr>
      <dgm:t>
        <a:bodyPr/>
        <a:lstStyle/>
        <a:p>
          <a:r>
            <a:rPr lang="en-US" dirty="0"/>
            <a:t>Data Exploration and Cleaning</a:t>
          </a:r>
        </a:p>
      </dgm:t>
    </dgm:pt>
    <dgm:pt modelId="{69363D40-471F-4945-B87F-B1D3A61CC6DE}" type="parTrans" cxnId="{CBF71BE2-475A-C146-9C14-D0905D81BCCB}">
      <dgm:prSet/>
      <dgm:spPr/>
      <dgm:t>
        <a:bodyPr/>
        <a:lstStyle/>
        <a:p>
          <a:endParaRPr lang="en-US"/>
        </a:p>
      </dgm:t>
    </dgm:pt>
    <dgm:pt modelId="{03152EBD-96DF-B94C-96A4-69A0D799B5C4}" type="sibTrans" cxnId="{CBF71BE2-475A-C146-9C14-D0905D81BCCB}">
      <dgm:prSet/>
      <dgm:spPr/>
      <dgm:t>
        <a:bodyPr/>
        <a:lstStyle/>
        <a:p>
          <a:endParaRPr lang="en-US"/>
        </a:p>
      </dgm:t>
    </dgm:pt>
    <dgm:pt modelId="{FB3D30C9-C8E4-AD47-AFD5-F165BF3EA6CF}">
      <dgm:prSet/>
      <dgm:spPr>
        <a:solidFill>
          <a:srgbClr val="DADADA"/>
        </a:solidFill>
      </dgm:spPr>
      <dgm:t>
        <a:bodyPr/>
        <a:lstStyle/>
        <a:p>
          <a:r>
            <a:rPr lang="en-US" dirty="0"/>
            <a:t>Visualization and Modeling</a:t>
          </a:r>
        </a:p>
      </dgm:t>
    </dgm:pt>
    <dgm:pt modelId="{C53D12C3-B5D4-4D41-BACD-AEC8DEBF2488}" type="parTrans" cxnId="{9ADD0768-694E-F24A-89E7-348DDEEF00BF}">
      <dgm:prSet/>
      <dgm:spPr/>
      <dgm:t>
        <a:bodyPr/>
        <a:lstStyle/>
        <a:p>
          <a:endParaRPr lang="en-US"/>
        </a:p>
      </dgm:t>
    </dgm:pt>
    <dgm:pt modelId="{6A7B7F1C-B1C7-2449-9AEA-396414487C52}" type="sibTrans" cxnId="{9ADD0768-694E-F24A-89E7-348DDEEF00BF}">
      <dgm:prSet/>
      <dgm:spPr/>
      <dgm:t>
        <a:bodyPr/>
        <a:lstStyle/>
        <a:p>
          <a:endParaRPr lang="en-US"/>
        </a:p>
      </dgm:t>
    </dgm:pt>
    <dgm:pt modelId="{67AB2FFF-AB4C-F846-BEF4-88FDE001DA5B}">
      <dgm:prSet/>
      <dgm:spPr>
        <a:solidFill>
          <a:srgbClr val="D9D830"/>
        </a:solidFill>
      </dgm:spPr>
      <dgm:t>
        <a:bodyPr/>
        <a:lstStyle/>
        <a:p>
          <a:r>
            <a:rPr lang="en-US" dirty="0"/>
            <a:t>Summary</a:t>
          </a:r>
        </a:p>
      </dgm:t>
    </dgm:pt>
    <dgm:pt modelId="{11FE0AB8-EC20-CA45-A237-CC0F1166B7DB}" type="parTrans" cxnId="{BA7885AE-9D79-2B43-A214-9DB9D3BCF348}">
      <dgm:prSet/>
      <dgm:spPr/>
      <dgm:t>
        <a:bodyPr/>
        <a:lstStyle/>
        <a:p>
          <a:endParaRPr lang="en-US"/>
        </a:p>
      </dgm:t>
    </dgm:pt>
    <dgm:pt modelId="{836E65F8-A5F0-DA4C-889D-AEDE1A8D1792}" type="sibTrans" cxnId="{BA7885AE-9D79-2B43-A214-9DB9D3BCF348}">
      <dgm:prSet/>
      <dgm:spPr/>
      <dgm:t>
        <a:bodyPr/>
        <a:lstStyle/>
        <a:p>
          <a:endParaRPr lang="en-US"/>
        </a:p>
      </dgm:t>
    </dgm:pt>
    <dgm:pt modelId="{CBAA55AB-80DF-D44A-B8B0-81E1E0ABC373}" type="pres">
      <dgm:prSet presAssocID="{FCD300D8-C251-2E47-B629-4172D735C97B}" presName="Name0" presStyleCnt="0">
        <dgm:presLayoutVars>
          <dgm:dir/>
          <dgm:animLvl val="lvl"/>
          <dgm:resizeHandles val="exact"/>
        </dgm:presLayoutVars>
      </dgm:prSet>
      <dgm:spPr/>
    </dgm:pt>
    <dgm:pt modelId="{BAD17CF4-33AF-E747-A1D9-53501C644893}" type="pres">
      <dgm:prSet presAssocID="{67AB2FFF-AB4C-F846-BEF4-88FDE001DA5B}" presName="boxAndChildren" presStyleCnt="0"/>
      <dgm:spPr/>
    </dgm:pt>
    <dgm:pt modelId="{24B99427-94AF-1848-9736-BC72933DEE50}" type="pres">
      <dgm:prSet presAssocID="{67AB2FFF-AB4C-F846-BEF4-88FDE001DA5B}" presName="parentTextBox" presStyleLbl="node1" presStyleIdx="0" presStyleCnt="5"/>
      <dgm:spPr/>
    </dgm:pt>
    <dgm:pt modelId="{06DB093B-F429-1B4B-B577-8416782D2E1F}" type="pres">
      <dgm:prSet presAssocID="{6A7B7F1C-B1C7-2449-9AEA-396414487C52}" presName="sp" presStyleCnt="0"/>
      <dgm:spPr/>
    </dgm:pt>
    <dgm:pt modelId="{2BFDA23B-9AB3-914F-9721-0D77C37087EC}" type="pres">
      <dgm:prSet presAssocID="{FB3D30C9-C8E4-AD47-AFD5-F165BF3EA6CF}" presName="arrowAndChildren" presStyleCnt="0"/>
      <dgm:spPr/>
    </dgm:pt>
    <dgm:pt modelId="{AE92628D-DD2C-6A43-91D7-F254A0344C12}" type="pres">
      <dgm:prSet presAssocID="{FB3D30C9-C8E4-AD47-AFD5-F165BF3EA6CF}" presName="parentTextArrow" presStyleLbl="node1" presStyleIdx="1" presStyleCnt="5"/>
      <dgm:spPr/>
    </dgm:pt>
    <dgm:pt modelId="{2D0D82DB-CF0A-0445-B77D-4E49DD6AAC7B}" type="pres">
      <dgm:prSet presAssocID="{03152EBD-96DF-B94C-96A4-69A0D799B5C4}" presName="sp" presStyleCnt="0"/>
      <dgm:spPr/>
    </dgm:pt>
    <dgm:pt modelId="{6CB8E1D1-31A6-DF4F-867F-EA8C306F4C67}" type="pres">
      <dgm:prSet presAssocID="{35D8773A-2CC9-3E47-99F7-9FD333DE82C5}" presName="arrowAndChildren" presStyleCnt="0"/>
      <dgm:spPr/>
    </dgm:pt>
    <dgm:pt modelId="{445D457E-692E-A74E-AB85-65B7A2C02E6A}" type="pres">
      <dgm:prSet presAssocID="{35D8773A-2CC9-3E47-99F7-9FD333DE82C5}" presName="parentTextArrow" presStyleLbl="node1" presStyleIdx="2" presStyleCnt="5"/>
      <dgm:spPr/>
    </dgm:pt>
    <dgm:pt modelId="{041982AF-5B5D-744D-A042-FDF86F9F2DA5}" type="pres">
      <dgm:prSet presAssocID="{FDA9109B-494C-734B-9A15-8C4511805EB1}" presName="sp" presStyleCnt="0"/>
      <dgm:spPr/>
    </dgm:pt>
    <dgm:pt modelId="{3172390B-50FF-BD4C-89E1-FB22355C4CBE}" type="pres">
      <dgm:prSet presAssocID="{138704C7-5AA3-9C49-89D8-8DE0B5A52B95}" presName="arrowAndChildren" presStyleCnt="0"/>
      <dgm:spPr/>
    </dgm:pt>
    <dgm:pt modelId="{81EAC05C-A0B2-9542-B599-771BE8BF2D7E}" type="pres">
      <dgm:prSet presAssocID="{138704C7-5AA3-9C49-89D8-8DE0B5A52B95}" presName="parentTextArrow" presStyleLbl="node1" presStyleIdx="3" presStyleCnt="5"/>
      <dgm:spPr/>
    </dgm:pt>
    <dgm:pt modelId="{BF93D98F-F452-8840-AF92-4AB1D02771D5}" type="pres">
      <dgm:prSet presAssocID="{7155872A-98B2-6741-B69C-9CBF4FB09138}" presName="sp" presStyleCnt="0"/>
      <dgm:spPr/>
    </dgm:pt>
    <dgm:pt modelId="{5C56CB5A-E2CE-144F-B52B-2CBAA0FE2C4B}" type="pres">
      <dgm:prSet presAssocID="{A529EFA1-B565-674D-ABC6-8FE6C2954354}" presName="arrowAndChildren" presStyleCnt="0"/>
      <dgm:spPr/>
    </dgm:pt>
    <dgm:pt modelId="{635A3D45-0C71-F944-BB0A-0031DBD33437}" type="pres">
      <dgm:prSet presAssocID="{A529EFA1-B565-674D-ABC6-8FE6C2954354}" presName="parentTextArrow" presStyleLbl="node1" presStyleIdx="4" presStyleCnt="5"/>
      <dgm:spPr/>
    </dgm:pt>
  </dgm:ptLst>
  <dgm:cxnLst>
    <dgm:cxn modelId="{FDC9542E-75A1-2D43-BA52-CB660723B445}" type="presOf" srcId="{FCD300D8-C251-2E47-B629-4172D735C97B}" destId="{CBAA55AB-80DF-D44A-B8B0-81E1E0ABC373}" srcOrd="0" destOrd="0" presId="urn:microsoft.com/office/officeart/2005/8/layout/process4"/>
    <dgm:cxn modelId="{7CB81E65-3AC9-9946-BFDE-FB2DCAC4A2B6}" type="presOf" srcId="{35D8773A-2CC9-3E47-99F7-9FD333DE82C5}" destId="{445D457E-692E-A74E-AB85-65B7A2C02E6A}" srcOrd="0" destOrd="0" presId="urn:microsoft.com/office/officeart/2005/8/layout/process4"/>
    <dgm:cxn modelId="{9ADD0768-694E-F24A-89E7-348DDEEF00BF}" srcId="{FCD300D8-C251-2E47-B629-4172D735C97B}" destId="{FB3D30C9-C8E4-AD47-AFD5-F165BF3EA6CF}" srcOrd="3" destOrd="0" parTransId="{C53D12C3-B5D4-4D41-BACD-AEC8DEBF2488}" sibTransId="{6A7B7F1C-B1C7-2449-9AEA-396414487C52}"/>
    <dgm:cxn modelId="{93644577-6DDB-F44B-8ACF-089373B8E7A6}" type="presOf" srcId="{67AB2FFF-AB4C-F846-BEF4-88FDE001DA5B}" destId="{24B99427-94AF-1848-9736-BC72933DEE50}" srcOrd="0" destOrd="0" presId="urn:microsoft.com/office/officeart/2005/8/layout/process4"/>
    <dgm:cxn modelId="{BA7885AE-9D79-2B43-A214-9DB9D3BCF348}" srcId="{FCD300D8-C251-2E47-B629-4172D735C97B}" destId="{67AB2FFF-AB4C-F846-BEF4-88FDE001DA5B}" srcOrd="4" destOrd="0" parTransId="{11FE0AB8-EC20-CA45-A237-CC0F1166B7DB}" sibTransId="{836E65F8-A5F0-DA4C-889D-AEDE1A8D1792}"/>
    <dgm:cxn modelId="{C1354DB8-C553-2942-AF08-378CEF0878FE}" srcId="{FCD300D8-C251-2E47-B629-4172D735C97B}" destId="{A529EFA1-B565-674D-ABC6-8FE6C2954354}" srcOrd="0" destOrd="0" parTransId="{9E6AD8D8-FDDE-EB4A-801C-998D4D725943}" sibTransId="{7155872A-98B2-6741-B69C-9CBF4FB09138}"/>
    <dgm:cxn modelId="{C43F8BBB-0EFB-CE45-9817-F9D1655E6A12}" type="presOf" srcId="{138704C7-5AA3-9C49-89D8-8DE0B5A52B95}" destId="{81EAC05C-A0B2-9542-B599-771BE8BF2D7E}" srcOrd="0" destOrd="0" presId="urn:microsoft.com/office/officeart/2005/8/layout/process4"/>
    <dgm:cxn modelId="{343671D8-1FC5-E548-A833-D39B4DF6AB9F}" srcId="{FCD300D8-C251-2E47-B629-4172D735C97B}" destId="{138704C7-5AA3-9C49-89D8-8DE0B5A52B95}" srcOrd="1" destOrd="0" parTransId="{8B5C721F-1CC6-C749-BD14-7740EECD12AE}" sibTransId="{FDA9109B-494C-734B-9A15-8C4511805EB1}"/>
    <dgm:cxn modelId="{CBF71BE2-475A-C146-9C14-D0905D81BCCB}" srcId="{FCD300D8-C251-2E47-B629-4172D735C97B}" destId="{35D8773A-2CC9-3E47-99F7-9FD333DE82C5}" srcOrd="2" destOrd="0" parTransId="{69363D40-471F-4945-B87F-B1D3A61CC6DE}" sibTransId="{03152EBD-96DF-B94C-96A4-69A0D799B5C4}"/>
    <dgm:cxn modelId="{7A8AADF4-1B11-984E-95C4-62F8538F385E}" type="presOf" srcId="{FB3D30C9-C8E4-AD47-AFD5-F165BF3EA6CF}" destId="{AE92628D-DD2C-6A43-91D7-F254A0344C12}" srcOrd="0" destOrd="0" presId="urn:microsoft.com/office/officeart/2005/8/layout/process4"/>
    <dgm:cxn modelId="{8D0AF6FE-51E1-764B-BAE7-A7D5D1D09EE2}" type="presOf" srcId="{A529EFA1-B565-674D-ABC6-8FE6C2954354}" destId="{635A3D45-0C71-F944-BB0A-0031DBD33437}" srcOrd="0" destOrd="0" presId="urn:microsoft.com/office/officeart/2005/8/layout/process4"/>
    <dgm:cxn modelId="{223CC960-4F7E-7A49-96CB-4EDF6FD8007B}" type="presParOf" srcId="{CBAA55AB-80DF-D44A-B8B0-81E1E0ABC373}" destId="{BAD17CF4-33AF-E747-A1D9-53501C644893}" srcOrd="0" destOrd="0" presId="urn:microsoft.com/office/officeart/2005/8/layout/process4"/>
    <dgm:cxn modelId="{57E5DA51-93CD-FD48-8140-9E328BE8BCE3}" type="presParOf" srcId="{BAD17CF4-33AF-E747-A1D9-53501C644893}" destId="{24B99427-94AF-1848-9736-BC72933DEE50}" srcOrd="0" destOrd="0" presId="urn:microsoft.com/office/officeart/2005/8/layout/process4"/>
    <dgm:cxn modelId="{8936B399-4442-A146-A32F-F6FB5CDBCBFD}" type="presParOf" srcId="{CBAA55AB-80DF-D44A-B8B0-81E1E0ABC373}" destId="{06DB093B-F429-1B4B-B577-8416782D2E1F}" srcOrd="1" destOrd="0" presId="urn:microsoft.com/office/officeart/2005/8/layout/process4"/>
    <dgm:cxn modelId="{17A0697F-45EC-CF47-806E-574A722F8865}" type="presParOf" srcId="{CBAA55AB-80DF-D44A-B8B0-81E1E0ABC373}" destId="{2BFDA23B-9AB3-914F-9721-0D77C37087EC}" srcOrd="2" destOrd="0" presId="urn:microsoft.com/office/officeart/2005/8/layout/process4"/>
    <dgm:cxn modelId="{FF77C8EC-59CB-5E4D-9D5E-A7858031F2D8}" type="presParOf" srcId="{2BFDA23B-9AB3-914F-9721-0D77C37087EC}" destId="{AE92628D-DD2C-6A43-91D7-F254A0344C12}" srcOrd="0" destOrd="0" presId="urn:microsoft.com/office/officeart/2005/8/layout/process4"/>
    <dgm:cxn modelId="{ADC49A2A-3F3A-3A45-BF6F-AA2F47DFED2F}" type="presParOf" srcId="{CBAA55AB-80DF-D44A-B8B0-81E1E0ABC373}" destId="{2D0D82DB-CF0A-0445-B77D-4E49DD6AAC7B}" srcOrd="3" destOrd="0" presId="urn:microsoft.com/office/officeart/2005/8/layout/process4"/>
    <dgm:cxn modelId="{F8C5228C-C5A4-464E-83C5-4A2247C0AFA4}" type="presParOf" srcId="{CBAA55AB-80DF-D44A-B8B0-81E1E0ABC373}" destId="{6CB8E1D1-31A6-DF4F-867F-EA8C306F4C67}" srcOrd="4" destOrd="0" presId="urn:microsoft.com/office/officeart/2005/8/layout/process4"/>
    <dgm:cxn modelId="{590101B9-65FA-FD41-9EB3-132ED5D238F1}" type="presParOf" srcId="{6CB8E1D1-31A6-DF4F-867F-EA8C306F4C67}" destId="{445D457E-692E-A74E-AB85-65B7A2C02E6A}" srcOrd="0" destOrd="0" presId="urn:microsoft.com/office/officeart/2005/8/layout/process4"/>
    <dgm:cxn modelId="{5717A955-5034-4440-8118-3203646F31D7}" type="presParOf" srcId="{CBAA55AB-80DF-D44A-B8B0-81E1E0ABC373}" destId="{041982AF-5B5D-744D-A042-FDF86F9F2DA5}" srcOrd="5" destOrd="0" presId="urn:microsoft.com/office/officeart/2005/8/layout/process4"/>
    <dgm:cxn modelId="{8CC129C2-5D98-9547-9849-B7430BD69F30}" type="presParOf" srcId="{CBAA55AB-80DF-D44A-B8B0-81E1E0ABC373}" destId="{3172390B-50FF-BD4C-89E1-FB22355C4CBE}" srcOrd="6" destOrd="0" presId="urn:microsoft.com/office/officeart/2005/8/layout/process4"/>
    <dgm:cxn modelId="{57E01455-9FCA-FB49-9F55-6370B5C29EA0}" type="presParOf" srcId="{3172390B-50FF-BD4C-89E1-FB22355C4CBE}" destId="{81EAC05C-A0B2-9542-B599-771BE8BF2D7E}" srcOrd="0" destOrd="0" presId="urn:microsoft.com/office/officeart/2005/8/layout/process4"/>
    <dgm:cxn modelId="{7983BEFC-B0FF-934B-BD97-AA6A20FC7107}" type="presParOf" srcId="{CBAA55AB-80DF-D44A-B8B0-81E1E0ABC373}" destId="{BF93D98F-F452-8840-AF92-4AB1D02771D5}" srcOrd="7" destOrd="0" presId="urn:microsoft.com/office/officeart/2005/8/layout/process4"/>
    <dgm:cxn modelId="{74845B54-6E48-774A-A966-A438C882835B}" type="presParOf" srcId="{CBAA55AB-80DF-D44A-B8B0-81E1E0ABC373}" destId="{5C56CB5A-E2CE-144F-B52B-2CBAA0FE2C4B}" srcOrd="8" destOrd="0" presId="urn:microsoft.com/office/officeart/2005/8/layout/process4"/>
    <dgm:cxn modelId="{13B75332-6A6B-C04F-BA7F-530A0256F71F}" type="presParOf" srcId="{5C56CB5A-E2CE-144F-B52B-2CBAA0FE2C4B}" destId="{635A3D45-0C71-F944-BB0A-0031DBD3343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Exploration and Cleaning</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and Objectives</a:t>
          </a:r>
        </a:p>
      </dsp:txBody>
      <dsp:txXfrm rot="10800000">
        <a:off x="0" y="2590"/>
        <a:ext cx="8128000" cy="762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Exploration and Cleaning</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and Objectives</a:t>
          </a:r>
        </a:p>
      </dsp:txBody>
      <dsp:txXfrm rot="10800000">
        <a:off x="0" y="2590"/>
        <a:ext cx="8128000" cy="762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Exploration and Cleaning</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and Objectives</a:t>
          </a:r>
        </a:p>
      </dsp:txBody>
      <dsp:txXfrm rot="10800000">
        <a:off x="0" y="2590"/>
        <a:ext cx="8128000" cy="762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Exploration and Cleaning</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and Objectives</a:t>
          </a:r>
        </a:p>
      </dsp:txBody>
      <dsp:txXfrm rot="10800000">
        <a:off x="0" y="2590"/>
        <a:ext cx="8128000" cy="7628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9427-94AF-1848-9736-BC72933DEE50}">
      <dsp:nvSpPr>
        <dsp:cNvPr id="0" name=""/>
        <dsp:cNvSpPr/>
      </dsp:nvSpPr>
      <dsp:spPr>
        <a:xfrm>
          <a:off x="0" y="4652753"/>
          <a:ext cx="8128000" cy="763322"/>
        </a:xfrm>
        <a:prstGeom prst="rect">
          <a:avLst/>
        </a:prstGeom>
        <a:solidFill>
          <a:srgbClr val="D9D83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Summary</a:t>
          </a:r>
        </a:p>
      </dsp:txBody>
      <dsp:txXfrm>
        <a:off x="0" y="4652753"/>
        <a:ext cx="8128000" cy="763322"/>
      </dsp:txXfrm>
    </dsp:sp>
    <dsp:sp modelId="{AE92628D-DD2C-6A43-91D7-F254A0344C12}">
      <dsp:nvSpPr>
        <dsp:cNvPr id="0" name=""/>
        <dsp:cNvSpPr/>
      </dsp:nvSpPr>
      <dsp:spPr>
        <a:xfrm rot="10800000">
          <a:off x="0" y="3490212"/>
          <a:ext cx="8128000" cy="1173990"/>
        </a:xfrm>
        <a:prstGeom prst="upArrowCallout">
          <a:avLst/>
        </a:prstGeom>
        <a:solidFill>
          <a:srgbClr val="DADADA"/>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Visualization and Modeling</a:t>
          </a:r>
        </a:p>
      </dsp:txBody>
      <dsp:txXfrm rot="10800000">
        <a:off x="0" y="3490212"/>
        <a:ext cx="8128000" cy="762823"/>
      </dsp:txXfrm>
    </dsp:sp>
    <dsp:sp modelId="{445D457E-692E-A74E-AB85-65B7A2C02E6A}">
      <dsp:nvSpPr>
        <dsp:cNvPr id="0" name=""/>
        <dsp:cNvSpPr/>
      </dsp:nvSpPr>
      <dsp:spPr>
        <a:xfrm rot="10800000">
          <a:off x="0" y="2327672"/>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Exploration and Cleaning</a:t>
          </a:r>
        </a:p>
      </dsp:txBody>
      <dsp:txXfrm rot="10800000">
        <a:off x="0" y="2327672"/>
        <a:ext cx="8128000" cy="762823"/>
      </dsp:txXfrm>
    </dsp:sp>
    <dsp:sp modelId="{81EAC05C-A0B2-9542-B599-771BE8BF2D7E}">
      <dsp:nvSpPr>
        <dsp:cNvPr id="0" name=""/>
        <dsp:cNvSpPr/>
      </dsp:nvSpPr>
      <dsp:spPr>
        <a:xfrm rot="10800000">
          <a:off x="0" y="1165131"/>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Data Acquisition</a:t>
          </a:r>
        </a:p>
      </dsp:txBody>
      <dsp:txXfrm rot="10800000">
        <a:off x="0" y="1165131"/>
        <a:ext cx="8128000" cy="762823"/>
      </dsp:txXfrm>
    </dsp:sp>
    <dsp:sp modelId="{635A3D45-0C71-F944-BB0A-0031DBD33437}">
      <dsp:nvSpPr>
        <dsp:cNvPr id="0" name=""/>
        <dsp:cNvSpPr/>
      </dsp:nvSpPr>
      <dsp:spPr>
        <a:xfrm rot="10800000">
          <a:off x="0" y="2590"/>
          <a:ext cx="8128000" cy="1173990"/>
        </a:xfrm>
        <a:prstGeom prst="upArrowCallout">
          <a:avLst/>
        </a:prstGeom>
        <a:solidFill>
          <a:schemeClr val="bg1">
            <a:lumMod val="85000"/>
          </a:schemeClr>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and Objectives</a:t>
          </a:r>
        </a:p>
      </dsp:txBody>
      <dsp:txXfrm rot="10800000">
        <a:off x="0" y="2590"/>
        <a:ext cx="8128000" cy="7628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2466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50094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423953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Remove from printed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301032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5368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dirty="0" err="1"/>
              <a:t>show_query</a:t>
            </a:r>
            <a:r>
              <a:rPr lang="en-US" dirty="0"/>
              <a:t>(): under the hood R translates the </a:t>
            </a:r>
            <a:r>
              <a:rPr lang="en-US" dirty="0" err="1"/>
              <a:t>dplyr</a:t>
            </a:r>
            <a:r>
              <a:rPr lang="en-US" dirty="0"/>
              <a:t> pipeline into a SQL query</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0882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53210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87869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think about this section is that it’s where QC (Quality Control) happens.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674907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6314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80870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from last time: a data set is “tidy” if:</a:t>
            </a:r>
          </a:p>
          <a:p>
            <a:endParaRPr lang="en-US" dirty="0"/>
          </a:p>
          <a:p>
            <a:pPr marL="171450" indent="-171450">
              <a:buFont typeface="Arial" panose="020B0604020202020204" pitchFamily="34" charset="0"/>
              <a:buChar char="•"/>
            </a:pPr>
            <a:r>
              <a:rPr lang="en-US" dirty="0"/>
              <a:t>each variable is in its own column,</a:t>
            </a:r>
          </a:p>
          <a:p>
            <a:pPr marL="171450" indent="-171450">
              <a:buFont typeface="Arial" panose="020B0604020202020204" pitchFamily="34" charset="0"/>
              <a:buChar char="•"/>
            </a:pPr>
            <a:r>
              <a:rPr lang="en-US" dirty="0"/>
              <a:t>Each case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try to analyze a data set before making it tidy first unless you know what you’re doing.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ESR data set is tidy already. Data that come from databases often are, but not always.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56272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that code but be sure to include this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16898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now go systematically column by column and do 3 things</a:t>
            </a:r>
          </a:p>
          <a:p>
            <a:pPr marL="228600" indent="-228600">
              <a:buAutoNum type="arabicPeriod"/>
            </a:pPr>
            <a:r>
              <a:rPr lang="en-US" i="0" dirty="0"/>
              <a:t>Verify the data type (check environment tab)</a:t>
            </a:r>
          </a:p>
          <a:p>
            <a:pPr marL="228600" indent="-228600">
              <a:buAutoNum type="arabicPeriod"/>
            </a:pPr>
            <a:r>
              <a:rPr lang="en-US" i="0" dirty="0"/>
              <a:t>Visualize the distribution (for character, can’t do more than look at a sample)</a:t>
            </a:r>
          </a:p>
          <a:p>
            <a:pPr marL="228600" indent="-228600">
              <a:buAutoNum type="arabicPeriod"/>
            </a:pPr>
            <a:r>
              <a:rPr lang="en-US" i="0" dirty="0"/>
              <a:t>Comment on whether everything seems OK</a:t>
            </a:r>
          </a:p>
          <a:p>
            <a:pPr marL="228600" indent="-228600">
              <a:buAutoNum type="arabicPeriod"/>
            </a:pPr>
            <a:endParaRPr lang="en-US" i="0" dirty="0"/>
          </a:p>
          <a:p>
            <a:pPr marL="0" indent="0">
              <a:buNone/>
            </a:pPr>
            <a:r>
              <a:rPr lang="en-US" i="1" dirty="0"/>
              <a:t>Code bubbles:</a:t>
            </a:r>
            <a:br>
              <a:rPr lang="en-US" i="1" dirty="0"/>
            </a:br>
            <a:r>
              <a:rPr lang="en-US" i="1" dirty="0"/>
              <a:t>- </a:t>
            </a:r>
            <a:r>
              <a:rPr lang="en-US" i="1" dirty="0" err="1"/>
              <a:t>set.seed</a:t>
            </a:r>
            <a:r>
              <a:rPr lang="en-US" i="1" dirty="0"/>
              <a:t>()</a:t>
            </a:r>
            <a:br>
              <a:rPr lang="en-US" i="1" dirty="0"/>
            </a:br>
            <a:r>
              <a:rPr lang="en-US" i="1" dirty="0"/>
              <a:t>- </a:t>
            </a:r>
            <a:r>
              <a:rPr lang="en-US" i="1" dirty="0" err="1"/>
              <a:t>sample_n</a:t>
            </a:r>
            <a:r>
              <a:rPr lang="en-US" i="1" dirty="0"/>
              <a:t>()</a:t>
            </a:r>
            <a:br>
              <a:rPr lang="en-US" i="1" dirty="0"/>
            </a:br>
            <a:r>
              <a:rPr lang="en-US" i="1" dirty="0"/>
              <a:t>- pull()</a:t>
            </a:r>
            <a:endParaRPr lang="en-US" i="0" dirty="0"/>
          </a:p>
          <a:p>
            <a:pPr marL="0" indent="0">
              <a:buNone/>
            </a:pPr>
            <a:endParaRPr lang="en-US" i="0" dirty="0"/>
          </a:p>
          <a:p>
            <a:pPr marL="0" indent="0">
              <a:buNone/>
            </a:pPr>
            <a:endParaRPr lang="en-US" i="0" dirty="0"/>
          </a:p>
          <a:p>
            <a:pPr marL="0" indent="0">
              <a:buNone/>
            </a:pPr>
            <a:endParaRPr lang="en-US" i="0" dirty="0"/>
          </a:p>
          <a:p>
            <a:pPr marL="0" indent="0">
              <a:buNone/>
            </a:pPr>
            <a:endParaRPr lang="en-US" i="0" dirty="0"/>
          </a:p>
          <a:p>
            <a:pPr marL="0" indent="0">
              <a:buNone/>
            </a:pP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04018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28371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81236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343760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623841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22775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 most problematic column.</a:t>
            </a:r>
          </a:p>
          <a:p>
            <a:endParaRPr lang="en-US" dirty="0"/>
          </a:p>
          <a:p>
            <a:pPr marL="228600" indent="-228600">
              <a:buAutoNum type="arabicPeriod"/>
            </a:pPr>
            <a:r>
              <a:rPr lang="en-US" dirty="0"/>
              <a:t>Missing values</a:t>
            </a:r>
          </a:p>
          <a:p>
            <a:pPr marL="228600" indent="-228600">
              <a:buAutoNum type="arabicPeriod"/>
            </a:pPr>
            <a:r>
              <a:rPr lang="en-US" dirty="0"/>
              <a:t>Character -&gt; need to convert to numeric</a:t>
            </a:r>
          </a:p>
          <a:p>
            <a:pPr marL="228600" indent="-228600">
              <a:buAutoNum type="arabicPeriod"/>
            </a:pPr>
            <a:endParaRPr lang="en-US" dirty="0"/>
          </a:p>
          <a:p>
            <a:pPr marL="228600" indent="-228600">
              <a:buAutoNum type="arabicPeriod"/>
            </a:pPr>
            <a:endParaRPr lang="en-US" dirty="0"/>
          </a:p>
          <a:p>
            <a:pPr marL="0" indent="0">
              <a:buNone/>
            </a:pPr>
            <a:r>
              <a:rPr lang="en-US" dirty="0"/>
              <a:t>&lt;0.1% of values are missing – removing them won’t skew the distribution. Probably OK to drop them. (Probably a great idea to document that we did, and why!)</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09053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 -&gt; numeric conversion is tricky!</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4428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dive into a reproducible report</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12222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Your Turn: discuss what could account for the various non-integer RESULT values.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70872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Now were finally ready to convert RESULT to integer, and to drop all values that this will turn into missing values.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6591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the histogram!</a:t>
            </a:r>
          </a:p>
          <a:p>
            <a:endParaRPr lang="en-US" dirty="0"/>
          </a:p>
          <a:p>
            <a:r>
              <a:rPr lang="en-US" dirty="0"/>
              <a:t>- </a:t>
            </a:r>
          </a:p>
          <a:p>
            <a:r>
              <a:rPr lang="en-US" dirty="0"/>
              <a:t>- What’s going on here?!</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43839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few very high values – probably transcription errors – OK to remove.</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81640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52161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92853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7851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actually cover code but instead, the process</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178669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852803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Subsampled 15000 points from both males and females</a:t>
            </a:r>
          </a:p>
          <a:p>
            <a:pPr marL="171450" indent="-171450">
              <a:buFontTx/>
              <a:buChar char="-"/>
            </a:pPr>
            <a:r>
              <a:rPr lang="en-US" dirty="0"/>
              <a:t>Overlaid density contours</a:t>
            </a:r>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55882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Follow animations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2864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Subsampled 15000 points from both males and females</a:t>
            </a:r>
          </a:p>
          <a:p>
            <a:pPr marL="171450" indent="-171450">
              <a:buFontTx/>
              <a:buChar char="-"/>
            </a:pPr>
            <a:r>
              <a:rPr lang="en-US" dirty="0"/>
              <a:t>Overlaid density contours</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009802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40021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charset="0"/>
              <a:buChar char="•"/>
            </a:pPr>
            <a:r>
              <a:rPr lang="en-US" sz="1200" dirty="0"/>
              <a:t>Depends on the report and audience</a:t>
            </a:r>
          </a:p>
          <a:p>
            <a:pPr marL="457200" indent="-457200">
              <a:buFont typeface="Arial" charset="0"/>
              <a:buChar char="•"/>
            </a:pPr>
            <a:r>
              <a:rPr lang="en-US" sz="1200" dirty="0"/>
              <a:t>Good place to recap each important result</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927247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3503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Goals</a:t>
            </a:r>
          </a:p>
          <a:p>
            <a:r>
              <a:rPr lang="en-US" sz="1200" dirty="0"/>
              <a:t>1. Gain an appreciation for the importance of reproducibility in data analysis</a:t>
            </a:r>
          </a:p>
          <a:p>
            <a:r>
              <a:rPr lang="en-US" sz="1200" dirty="0"/>
              <a:t>2. Learn a practical approach to analyze clinical data in a reproducible fashion</a:t>
            </a:r>
          </a:p>
          <a:p>
            <a:endParaRPr lang="en-US" sz="1200" dirty="0"/>
          </a:p>
          <a:p>
            <a:r>
              <a:rPr lang="en-US" sz="1200" dirty="0"/>
              <a:t>Objectives</a:t>
            </a:r>
          </a:p>
          <a:p>
            <a:r>
              <a:rPr lang="en-US" sz="1200" dirty="0"/>
              <a:t>By the end of the course, you should:</a:t>
            </a:r>
          </a:p>
          <a:p>
            <a:r>
              <a:rPr lang="en-US" sz="1200" dirty="0"/>
              <a:t>1. Be able to Define “reproducibility” and explain its importance as it relates to data analysis</a:t>
            </a:r>
          </a:p>
          <a:p>
            <a:r>
              <a:rPr lang="en-US" sz="1200" dirty="0"/>
              <a:t>2. Gain confidence in your ability to use R/</a:t>
            </a:r>
            <a:r>
              <a:rPr lang="en-US" sz="1200" dirty="0" err="1"/>
              <a:t>Rstudio</a:t>
            </a:r>
            <a:r>
              <a:rPr lang="en-US" sz="1200" dirty="0"/>
              <a:t> to import data from files and databases; and transform and visualize data.</a:t>
            </a:r>
          </a:p>
          <a:p>
            <a:r>
              <a:rPr lang="en-US" sz="1200" dirty="0"/>
              <a:t>3. Create, with technical assistance from Dan, </a:t>
            </a:r>
            <a:r>
              <a:rPr lang="en-US" sz="1200" dirty="0" err="1"/>
              <a:t>Amrom</a:t>
            </a:r>
            <a:r>
              <a:rPr lang="en-US" sz="1200" dirty="0"/>
              <a:t>, and me, a reproducible report</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744570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what we did in the past 6 hours together-- </a:t>
            </a:r>
          </a:p>
          <a:p>
            <a:endParaRPr lang="en-US" dirty="0"/>
          </a:p>
          <a:p>
            <a:r>
              <a:rPr lang="en-US" b="1" dirty="0"/>
              <a:t>1</a:t>
            </a:r>
            <a:r>
              <a:rPr lang="en-US" b="1" baseline="30000" dirty="0"/>
              <a:t>st</a:t>
            </a:r>
            <a:r>
              <a:rPr lang="en-US" b="1" dirty="0"/>
              <a:t> session</a:t>
            </a:r>
            <a:r>
              <a:rPr lang="en-US" dirty="0"/>
              <a:t>: defined “reproducibility” and discussed why it’s is important; what’s R and what’s </a:t>
            </a:r>
            <a:r>
              <a:rPr lang="en-US" dirty="0" err="1"/>
              <a:t>RStudio</a:t>
            </a:r>
            <a:r>
              <a:rPr lang="en-US" dirty="0"/>
              <a:t>, and introduced R Markdown.</a:t>
            </a:r>
          </a:p>
          <a:p>
            <a:r>
              <a:rPr lang="en-US" b="1" dirty="0"/>
              <a:t>2</a:t>
            </a:r>
            <a:r>
              <a:rPr lang="en-US" b="1" baseline="30000" dirty="0"/>
              <a:t>nd</a:t>
            </a:r>
            <a:r>
              <a:rPr lang="en-US" b="1" dirty="0"/>
              <a:t> session</a:t>
            </a:r>
            <a:r>
              <a:rPr lang="en-US" dirty="0"/>
              <a:t>: reviewed HIPAA, went over how to import data into R from CSV files, Excel files; what to do when you get stuck; and we explored a clinical database with real patient data.</a:t>
            </a:r>
          </a:p>
          <a:p>
            <a:r>
              <a:rPr lang="en-US" b="1" dirty="0"/>
              <a:t>3</a:t>
            </a:r>
            <a:r>
              <a:rPr lang="en-US" b="1" baseline="30000" dirty="0"/>
              <a:t>rd</a:t>
            </a:r>
            <a:r>
              <a:rPr lang="en-US" b="1" dirty="0"/>
              <a:t> session</a:t>
            </a:r>
            <a:r>
              <a:rPr lang="en-US" dirty="0"/>
              <a:t>: barebones basics of ggplot2; tidy data, and data wrangling with </a:t>
            </a:r>
            <a:r>
              <a:rPr lang="en-US" dirty="0" err="1"/>
              <a:t>dplyr</a:t>
            </a:r>
            <a:endParaRPr lang="en-US" dirty="0"/>
          </a:p>
          <a:p>
            <a:r>
              <a:rPr lang="en-US" b="1" dirty="0"/>
              <a:t>4</a:t>
            </a:r>
            <a:r>
              <a:rPr lang="en-US" b="1" baseline="30000" dirty="0"/>
              <a:t>th</a:t>
            </a:r>
            <a:r>
              <a:rPr lang="en-US" b="1" dirty="0"/>
              <a:t> session</a:t>
            </a:r>
            <a:r>
              <a:rPr lang="en-US" dirty="0"/>
              <a:t>: went through a reproducible data analysis that addressed a clinical question, soup to nuts, discussed its structure, and dealt with some very annoying but exceedingly common data problems including missing values, data type conversions, data entry errors and bias. I will be sending out a template reproducible report that should get you started on your course project and other projects in the future.</a:t>
            </a:r>
          </a:p>
          <a:p>
            <a:endParaRPr lang="en-US" dirty="0"/>
          </a:p>
          <a:p>
            <a:r>
              <a:rPr lang="en-US" dirty="0"/>
              <a:t>I hope that this has given you all a framework of mental models that will be useful for the future. And I hope that you all feel more confident now to tackle a clinical or research project with R. </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02374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02072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SESSION NEEDS TO BE SCRIPTED</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Realistically when you start writing R Markdown, you’ll often start by copy/pasting some template code and then tweak it until you get what you want. </a:t>
            </a:r>
          </a:p>
          <a:p>
            <a:endParaRPr lang="en-US" baseline="0" dirty="0"/>
          </a:p>
          <a:p>
            <a:r>
              <a:rPr lang="en-US" baseline="0" dirty="0"/>
              <a:t>I believe it’s useful conceptually to distinguish </a:t>
            </a:r>
            <a:r>
              <a:rPr lang="en-US" i="1" u="none" baseline="0" dirty="0"/>
              <a:t>roughly</a:t>
            </a:r>
            <a:r>
              <a:rPr lang="en-US" baseline="0" dirty="0"/>
              <a:t> between two types of code I’ll present today--</a:t>
            </a:r>
            <a:endParaRPr lang="en-US" dirty="0"/>
          </a:p>
          <a:p>
            <a:endParaRPr lang="en-US" dirty="0"/>
          </a:p>
          <a:p>
            <a:pPr marL="228600" indent="-228600">
              <a:buAutoNum type="arabicPeriod"/>
            </a:pPr>
            <a:r>
              <a:rPr lang="en-US" dirty="0"/>
              <a:t>The first is what I called “Copy/Paste Code” – this is code with commands that might look unfamiliar. For the purpose of this course, </a:t>
            </a:r>
            <a:r>
              <a:rPr lang="en-US" baseline="0" dirty="0"/>
              <a:t>don’t worry about how it works in detail but focus on its purpose </a:t>
            </a:r>
            <a:r>
              <a:rPr lang="mr-IN" baseline="0" dirty="0"/>
              <a:t>–</a:t>
            </a:r>
            <a:r>
              <a:rPr lang="en-US" baseline="0" dirty="0"/>
              <a:t> in practice, you’ll be able to copy/paste, potentially with very minor modifications. I’ll place that icon with the two pieces of paper next to that kind of code.</a:t>
            </a:r>
          </a:p>
          <a:p>
            <a:pPr marL="228600" indent="-228600">
              <a:buAutoNum type="arabicPeriod"/>
            </a:pPr>
            <a:endParaRPr lang="en-US" baseline="0" dirty="0"/>
          </a:p>
          <a:p>
            <a:pPr marL="228600" indent="-228600">
              <a:buAutoNum type="arabicPeriod"/>
            </a:pPr>
            <a:r>
              <a:rPr lang="en-US" baseline="0" dirty="0"/>
              <a:t>Then there’s code where we use the commands we went over for the past two sessions. I call that “Write Yourself” code. This is code that you’ll want to be able to follow along in detail. I’ll place the icon with the hands typing on the keyboard next to that kind of code.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97595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often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 When you run this, it will look like nothing happened, but under the hood R loaded the </a:t>
            </a:r>
            <a:r>
              <a:rPr lang="en-US" baseline="0" dirty="0" err="1"/>
              <a:t>tidyverse</a:t>
            </a:r>
            <a:r>
              <a:rPr lang="en-US" baseline="0" dirty="0"/>
              <a:t> and </a:t>
            </a:r>
            <a:r>
              <a:rPr lang="en-US" baseline="0" dirty="0" err="1"/>
              <a:t>lubridate</a:t>
            </a:r>
            <a:r>
              <a:rPr lang="en-US" baseline="0" dirty="0"/>
              <a:t> packages and their functions are now available for us to use in the code below.</a:t>
            </a:r>
          </a:p>
          <a:p>
            <a:pPr marL="0" indent="0">
              <a:buNone/>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11536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the sections of a typical reproducible report. We’ll look through each one in more detail.</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9554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purpose of the Background and Objectives section is to make sure</a:t>
            </a:r>
            <a:r>
              <a:rPr lang="en-US" baseline="0" dirty="0"/>
              <a:t> to give enough background to yourself and others to understand the rationale behind the analysis you’re undertaking. </a:t>
            </a:r>
          </a:p>
          <a:p>
            <a:endParaRPr lang="en-US" dirty="0"/>
          </a:p>
          <a:p>
            <a:r>
              <a:rPr lang="en-US" dirty="0"/>
              <a:t>So they questions you’ll want to address here are: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38579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3865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Content Placeholder 2">
            <a:extLst>
              <a:ext uri="{FF2B5EF4-FFF2-40B4-BE49-F238E27FC236}">
                <a16:creationId xmlns:a16="http://schemas.microsoft.com/office/drawing/2014/main" id="{3F940AFE-DBA3-864F-98E9-C8D0F57DC02E}"/>
              </a:ext>
            </a:extLst>
          </p:cNvPr>
          <p:cNvSpPr>
            <a:spLocks noGrp="1"/>
          </p:cNvSpPr>
          <p:nvPr>
            <p:ph idx="1" hasCustomPrompt="1"/>
          </p:nvPr>
        </p:nvSpPr>
        <p:spPr>
          <a:xfrm>
            <a:off x="1024128" y="566531"/>
            <a:ext cx="10147455" cy="57328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2635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77"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4</a:t>
            </a:r>
          </a:p>
          <a:p>
            <a:r>
              <a:rPr lang="en-US" sz="2800" b="1" dirty="0"/>
              <a:t>Reproducible Reports</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8817C-7CBB-6941-BCAE-0805E3171978}"/>
              </a:ext>
            </a:extLst>
          </p:cNvPr>
          <p:cNvPicPr>
            <a:picLocks noChangeAspect="1"/>
          </p:cNvPicPr>
          <p:nvPr/>
        </p:nvPicPr>
        <p:blipFill>
          <a:blip r:embed="rId3"/>
          <a:stretch>
            <a:fillRect/>
          </a:stretch>
        </p:blipFill>
        <p:spPr>
          <a:xfrm>
            <a:off x="756250" y="954157"/>
            <a:ext cx="10894457" cy="4810539"/>
          </a:xfrm>
          <a:prstGeom prst="rect">
            <a:avLst/>
          </a:prstGeom>
        </p:spPr>
      </p:pic>
    </p:spTree>
    <p:extLst>
      <p:ext uri="{BB962C8B-B14F-4D97-AF65-F5344CB8AC3E}">
        <p14:creationId xmlns:p14="http://schemas.microsoft.com/office/powerpoint/2010/main" val="172295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10597472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4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A04-606D-E14A-802D-2ECBD05EE28D}"/>
              </a:ext>
            </a:extLst>
          </p:cNvPr>
          <p:cNvSpPr>
            <a:spLocks noGrp="1"/>
          </p:cNvSpPr>
          <p:nvPr>
            <p:ph type="title"/>
          </p:nvPr>
        </p:nvSpPr>
        <p:spPr/>
        <p:txBody>
          <a:bodyPr/>
          <a:lstStyle/>
          <a:p>
            <a:r>
              <a:rPr lang="en-US" dirty="0"/>
              <a:t>Data Acquisition</a:t>
            </a:r>
          </a:p>
        </p:txBody>
      </p:sp>
      <p:sp>
        <p:nvSpPr>
          <p:cNvPr id="4" name="TextBox 3">
            <a:extLst>
              <a:ext uri="{FF2B5EF4-FFF2-40B4-BE49-F238E27FC236}">
                <a16:creationId xmlns:a16="http://schemas.microsoft.com/office/drawing/2014/main" id="{E4CBD867-0995-674F-B532-2F04B646E745}"/>
              </a:ext>
            </a:extLst>
          </p:cNvPr>
          <p:cNvSpPr txBox="1"/>
          <p:nvPr/>
        </p:nvSpPr>
        <p:spPr>
          <a:xfrm>
            <a:off x="812291" y="1921328"/>
            <a:ext cx="5071873" cy="4955203"/>
          </a:xfrm>
          <a:prstGeom prst="rect">
            <a:avLst/>
          </a:prstGeom>
          <a:noFill/>
        </p:spPr>
        <p:txBody>
          <a:bodyPr wrap="square" rtlCol="0">
            <a:spAutoFit/>
          </a:bodyPr>
          <a:lstStyle/>
          <a:p>
            <a:pPr marL="457200" indent="-457200">
              <a:buFont typeface="Arial" charset="0"/>
              <a:buChar char="•"/>
            </a:pPr>
            <a:r>
              <a:rPr lang="en-US" sz="3200" dirty="0"/>
              <a:t>Narrative</a:t>
            </a:r>
          </a:p>
          <a:p>
            <a:pPr marL="914400" lvl="1" indent="-457200">
              <a:buFont typeface="Arial" charset="0"/>
              <a:buChar char="•"/>
            </a:pPr>
            <a:r>
              <a:rPr lang="en-US" sz="2800" dirty="0"/>
              <a:t>General properties of the data set</a:t>
            </a:r>
          </a:p>
          <a:p>
            <a:pPr marL="914400" lvl="1" indent="-457200">
              <a:buFont typeface="Arial" charset="0"/>
              <a:buChar char="•"/>
            </a:pPr>
            <a:r>
              <a:rPr lang="en-US" sz="2800" dirty="0"/>
              <a:t>“Code book”</a:t>
            </a:r>
          </a:p>
          <a:p>
            <a:pPr marL="914400" lvl="1" indent="-457200">
              <a:buFont typeface="Arial" charset="0"/>
              <a:buChar char="•"/>
            </a:pPr>
            <a:r>
              <a:rPr lang="en-US" sz="2800" dirty="0"/>
              <a:t>Databases</a:t>
            </a:r>
          </a:p>
          <a:p>
            <a:pPr marL="1371600" lvl="2" indent="-457200">
              <a:buFont typeface="Arial" charset="0"/>
              <a:buChar char="•"/>
            </a:pPr>
            <a:r>
              <a:rPr lang="en-US" sz="2400" dirty="0"/>
              <a:t>Database server address</a:t>
            </a:r>
          </a:p>
          <a:p>
            <a:pPr marL="1371600" lvl="2" indent="-457200">
              <a:buFont typeface="Arial" charset="0"/>
              <a:buChar char="•"/>
            </a:pPr>
            <a:r>
              <a:rPr lang="en-US" sz="2400" dirty="0"/>
              <a:t>Database table name</a:t>
            </a:r>
          </a:p>
          <a:p>
            <a:pPr marL="914400" lvl="1" indent="-457200">
              <a:buFont typeface="Arial" charset="0"/>
              <a:buChar char="•"/>
            </a:pPr>
            <a:r>
              <a:rPr lang="en-US" sz="2800" dirty="0"/>
              <a:t>Files</a:t>
            </a:r>
          </a:p>
          <a:p>
            <a:pPr marL="1371600" lvl="2" indent="-457200">
              <a:buFont typeface="Arial" charset="0"/>
              <a:buChar char="•"/>
            </a:pPr>
            <a:r>
              <a:rPr lang="en-US" sz="2400" dirty="0"/>
              <a:t>Origin, with references</a:t>
            </a:r>
          </a:p>
          <a:p>
            <a:pPr marL="1371600" lvl="2" indent="-457200">
              <a:buFont typeface="Arial" charset="0"/>
              <a:buChar char="•"/>
            </a:pPr>
            <a:r>
              <a:rPr lang="en-US" sz="2400" dirty="0"/>
              <a:t>File name and format</a:t>
            </a:r>
          </a:p>
          <a:p>
            <a:endParaRPr lang="en-US" sz="2400" dirty="0"/>
          </a:p>
          <a:p>
            <a:pPr marL="914400" lvl="1" indent="-457200">
              <a:buFont typeface="Arial" charset="0"/>
              <a:buChar char="•"/>
            </a:pPr>
            <a:endParaRPr lang="en-US" sz="2400" dirty="0"/>
          </a:p>
        </p:txBody>
      </p:sp>
      <p:sp>
        <p:nvSpPr>
          <p:cNvPr id="5" name="TextBox 4">
            <a:extLst>
              <a:ext uri="{FF2B5EF4-FFF2-40B4-BE49-F238E27FC236}">
                <a16:creationId xmlns:a16="http://schemas.microsoft.com/office/drawing/2014/main" id="{DE90B467-E2C8-294A-877B-D2999F9FCD3B}"/>
              </a:ext>
            </a:extLst>
          </p:cNvPr>
          <p:cNvSpPr txBox="1"/>
          <p:nvPr/>
        </p:nvSpPr>
        <p:spPr>
          <a:xfrm>
            <a:off x="6418434" y="1901952"/>
            <a:ext cx="5071873" cy="3908762"/>
          </a:xfrm>
          <a:prstGeom prst="rect">
            <a:avLst/>
          </a:prstGeom>
          <a:noFill/>
        </p:spPr>
        <p:txBody>
          <a:bodyPr wrap="square" rtlCol="0">
            <a:spAutoFit/>
          </a:bodyPr>
          <a:lstStyle/>
          <a:p>
            <a:pPr marL="457200" indent="-457200">
              <a:buFont typeface="Arial" charset="0"/>
              <a:buChar char="•"/>
            </a:pPr>
            <a:r>
              <a:rPr lang="en-US" sz="3200" dirty="0"/>
              <a:t>Code</a:t>
            </a:r>
          </a:p>
          <a:p>
            <a:pPr marL="914400" lvl="1" indent="-457200">
              <a:buFont typeface="Arial" charset="0"/>
              <a:buChar char="•"/>
            </a:pPr>
            <a:r>
              <a:rPr lang="en-US" sz="2800" dirty="0"/>
              <a:t>Database sources</a:t>
            </a:r>
          </a:p>
          <a:p>
            <a:pPr marL="1371600" lvl="2" indent="-457200">
              <a:buFont typeface="Arial" charset="0"/>
              <a:buChar char="•"/>
            </a:pPr>
            <a:r>
              <a:rPr lang="en-US" sz="2400" dirty="0"/>
              <a:t>Connection and query</a:t>
            </a:r>
          </a:p>
          <a:p>
            <a:pPr marL="1828800" lvl="3" indent="-457200">
              <a:buFont typeface="Arial" charset="0"/>
              <a:buChar char="•"/>
            </a:pPr>
            <a:r>
              <a:rPr lang="en-US" sz="2000" i="1" dirty="0"/>
              <a:t>Don’t hard-code login credentials!</a:t>
            </a:r>
          </a:p>
          <a:p>
            <a:pPr marL="1371600" lvl="2" indent="-457200">
              <a:buFont typeface="Arial" charset="0"/>
              <a:buChar char="•"/>
            </a:pPr>
            <a:r>
              <a:rPr lang="en-US" sz="2400" dirty="0"/>
              <a:t>Disconnect</a:t>
            </a:r>
            <a:endParaRPr lang="en-US" sz="2800" dirty="0"/>
          </a:p>
          <a:p>
            <a:pPr marL="914400" lvl="1" indent="-457200">
              <a:buFont typeface="Arial" charset="0"/>
              <a:buChar char="•"/>
            </a:pPr>
            <a:r>
              <a:rPr lang="en-US" sz="2800" dirty="0"/>
              <a:t>Data file sources</a:t>
            </a:r>
          </a:p>
          <a:p>
            <a:pPr marL="1371600" lvl="2" indent="-457200">
              <a:buFont typeface="Arial" charset="0"/>
              <a:buChar char="•"/>
            </a:pPr>
            <a:r>
              <a:rPr lang="en-US" sz="2400" dirty="0"/>
              <a:t>Data import</a:t>
            </a:r>
          </a:p>
          <a:p>
            <a:pPr marL="1371600" lvl="2" indent="-457200">
              <a:buFont typeface="Arial" charset="0"/>
              <a:buChar char="•"/>
            </a:pPr>
            <a:r>
              <a:rPr lang="en-US" sz="2400" dirty="0"/>
              <a:t>Isolation of data of interest</a:t>
            </a:r>
          </a:p>
          <a:p>
            <a:pPr marL="1371600" lvl="2" indent="-457200">
              <a:buFont typeface="Arial" charset="0"/>
              <a:buChar char="•"/>
            </a:pPr>
            <a:endParaRPr lang="en-US" sz="2400" dirty="0"/>
          </a:p>
        </p:txBody>
      </p:sp>
    </p:spTree>
    <p:extLst>
      <p:ext uri="{BB962C8B-B14F-4D97-AF65-F5344CB8AC3E}">
        <p14:creationId xmlns:p14="http://schemas.microsoft.com/office/powerpoint/2010/main" val="225099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22E255-E0B8-444B-AC85-2A2D060C8DF8}"/>
              </a:ext>
            </a:extLst>
          </p:cNvPr>
          <p:cNvPicPr>
            <a:picLocks noChangeAspect="1"/>
          </p:cNvPicPr>
          <p:nvPr/>
        </p:nvPicPr>
        <p:blipFill>
          <a:blip r:embed="rId3"/>
          <a:stretch>
            <a:fillRect/>
          </a:stretch>
        </p:blipFill>
        <p:spPr>
          <a:xfrm>
            <a:off x="1327201" y="2652864"/>
            <a:ext cx="9967620" cy="1623391"/>
          </a:xfrm>
          <a:prstGeom prst="rect">
            <a:avLst/>
          </a:prstGeom>
        </p:spPr>
      </p:pic>
      <p:grpSp>
        <p:nvGrpSpPr>
          <p:cNvPr id="3" name="Group 2">
            <a:extLst>
              <a:ext uri="{FF2B5EF4-FFF2-40B4-BE49-F238E27FC236}">
                <a16:creationId xmlns:a16="http://schemas.microsoft.com/office/drawing/2014/main" id="{17CC2688-7762-674C-A2BE-73B80EB7A35E}"/>
              </a:ext>
            </a:extLst>
          </p:cNvPr>
          <p:cNvGrpSpPr/>
          <p:nvPr/>
        </p:nvGrpSpPr>
        <p:grpSpPr>
          <a:xfrm>
            <a:off x="2422603" y="1239520"/>
            <a:ext cx="3888408" cy="699142"/>
            <a:chOff x="5573645" y="1259840"/>
            <a:chExt cx="3888408" cy="699142"/>
          </a:xfrm>
        </p:grpSpPr>
        <p:sp>
          <p:nvSpPr>
            <p:cNvPr id="6" name="Rounded Rectangular Callout 5">
              <a:extLst>
                <a:ext uri="{FF2B5EF4-FFF2-40B4-BE49-F238E27FC236}">
                  <a16:creationId xmlns:a16="http://schemas.microsoft.com/office/drawing/2014/main" id="{2DB9C256-681A-1148-8E22-D8479F098557}"/>
                </a:ext>
              </a:extLst>
            </p:cNvPr>
            <p:cNvSpPr/>
            <p:nvPr/>
          </p:nvSpPr>
          <p:spPr>
            <a:xfrm>
              <a:off x="5573645" y="1259840"/>
              <a:ext cx="3888408" cy="699142"/>
            </a:xfrm>
            <a:prstGeom prst="wedgeRoundRectCallout">
              <a:avLst>
                <a:gd name="adj1" fmla="val 32377"/>
                <a:gd name="adj2" fmla="val 16643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0F61B7-56B5-A349-B5E4-B0681D114902}"/>
                </a:ext>
              </a:extLst>
            </p:cNvPr>
            <p:cNvSpPr txBox="1"/>
            <p:nvPr/>
          </p:nvSpPr>
          <p:spPr>
            <a:xfrm>
              <a:off x="5664477" y="1347801"/>
              <a:ext cx="3706743" cy="523220"/>
            </a:xfrm>
            <a:prstGeom prst="rect">
              <a:avLst/>
            </a:prstGeom>
            <a:noFill/>
          </p:spPr>
          <p:txBody>
            <a:bodyPr wrap="square" rtlCol="0" anchor="ctr">
              <a:spAutoFit/>
            </a:bodyPr>
            <a:lstStyle/>
            <a:p>
              <a:pPr algn="ctr"/>
              <a:r>
                <a:rPr lang="en-US" sz="2800" dirty="0">
                  <a:solidFill>
                    <a:schemeClr val="bg1"/>
                  </a:solidFill>
                </a:rPr>
                <a:t> </a:t>
              </a:r>
              <a:r>
                <a:rPr lang="en-US" sz="2400" dirty="0">
                  <a:solidFill>
                    <a:schemeClr val="bg1"/>
                  </a:solidFill>
                </a:rPr>
                <a:t>don’t print any messages</a:t>
              </a:r>
              <a:endParaRPr lang="en-US" sz="2800" dirty="0">
                <a:solidFill>
                  <a:schemeClr val="bg1"/>
                </a:solidFill>
              </a:endParaRPr>
            </a:p>
          </p:txBody>
        </p:sp>
      </p:grpSp>
      <p:grpSp>
        <p:nvGrpSpPr>
          <p:cNvPr id="8" name="Group 7">
            <a:extLst>
              <a:ext uri="{FF2B5EF4-FFF2-40B4-BE49-F238E27FC236}">
                <a16:creationId xmlns:a16="http://schemas.microsoft.com/office/drawing/2014/main" id="{E9B461C4-A16B-E149-B89F-89FB6D8E3513}"/>
              </a:ext>
            </a:extLst>
          </p:cNvPr>
          <p:cNvGrpSpPr/>
          <p:nvPr/>
        </p:nvGrpSpPr>
        <p:grpSpPr>
          <a:xfrm>
            <a:off x="7152640" y="1239520"/>
            <a:ext cx="4522641" cy="669608"/>
            <a:chOff x="1322364" y="4703869"/>
            <a:chExt cx="1503814" cy="958362"/>
          </a:xfrm>
        </p:grpSpPr>
        <p:sp>
          <p:nvSpPr>
            <p:cNvPr id="9" name="Rounded Rectangular Callout 8">
              <a:extLst>
                <a:ext uri="{FF2B5EF4-FFF2-40B4-BE49-F238E27FC236}">
                  <a16:creationId xmlns:a16="http://schemas.microsoft.com/office/drawing/2014/main" id="{D41C7861-CB7E-2745-B299-72958203F6D8}"/>
                </a:ext>
              </a:extLst>
            </p:cNvPr>
            <p:cNvSpPr/>
            <p:nvPr/>
          </p:nvSpPr>
          <p:spPr>
            <a:xfrm>
              <a:off x="1322364" y="4703869"/>
              <a:ext cx="1503814" cy="958362"/>
            </a:xfrm>
            <a:prstGeom prst="wedgeRoundRectCallout">
              <a:avLst>
                <a:gd name="adj1" fmla="val 26306"/>
                <a:gd name="adj2" fmla="val 170202"/>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8E3A35-CE9B-974A-8AA2-C6DF9A2622F9}"/>
                </a:ext>
              </a:extLst>
            </p:cNvPr>
            <p:cNvSpPr txBox="1"/>
            <p:nvPr/>
          </p:nvSpPr>
          <p:spPr>
            <a:xfrm>
              <a:off x="1322364" y="4836065"/>
              <a:ext cx="1503814" cy="686150"/>
            </a:xfrm>
            <a:prstGeom prst="rect">
              <a:avLst/>
            </a:prstGeom>
            <a:noFill/>
          </p:spPr>
          <p:txBody>
            <a:bodyPr wrap="square" rtlCol="0" anchor="ctr">
              <a:spAutoFit/>
            </a:bodyPr>
            <a:lstStyle/>
            <a:p>
              <a:pPr algn="ctr"/>
              <a:endParaRPr lang="en-US" sz="1400" dirty="0">
                <a:solidFill>
                  <a:schemeClr val="bg1"/>
                </a:solidFill>
              </a:endParaRPr>
            </a:p>
            <a:p>
              <a:pPr algn="ctr"/>
              <a:r>
                <a:rPr lang="en-US" sz="2400" dirty="0">
                  <a:solidFill>
                    <a:schemeClr val="bg1"/>
                  </a:solidFill>
                </a:rPr>
                <a:t>run current code chunk</a:t>
              </a:r>
              <a:endParaRPr lang="en-US" sz="1600" dirty="0">
                <a:solidFill>
                  <a:schemeClr val="bg1"/>
                </a:solidFill>
              </a:endParaRPr>
            </a:p>
            <a:p>
              <a:pPr algn="ctr"/>
              <a:endParaRPr lang="en-US" sz="1400" dirty="0">
                <a:solidFill>
                  <a:schemeClr val="bg1"/>
                </a:solidFill>
              </a:endParaRPr>
            </a:p>
          </p:txBody>
        </p:sp>
      </p:grpSp>
      <p:grpSp>
        <p:nvGrpSpPr>
          <p:cNvPr id="11" name="Group 10">
            <a:extLst>
              <a:ext uri="{FF2B5EF4-FFF2-40B4-BE49-F238E27FC236}">
                <a16:creationId xmlns:a16="http://schemas.microsoft.com/office/drawing/2014/main" id="{39F303CD-5EA3-7346-AFFD-4B9750E35BFB}"/>
              </a:ext>
            </a:extLst>
          </p:cNvPr>
          <p:cNvGrpSpPr/>
          <p:nvPr/>
        </p:nvGrpSpPr>
        <p:grpSpPr>
          <a:xfrm>
            <a:off x="8007178" y="4976788"/>
            <a:ext cx="3668103" cy="1611595"/>
            <a:chOff x="1322364" y="4703869"/>
            <a:chExt cx="1503814" cy="958362"/>
          </a:xfrm>
        </p:grpSpPr>
        <p:sp>
          <p:nvSpPr>
            <p:cNvPr id="12" name="Rounded Rectangular Callout 11">
              <a:extLst>
                <a:ext uri="{FF2B5EF4-FFF2-40B4-BE49-F238E27FC236}">
                  <a16:creationId xmlns:a16="http://schemas.microsoft.com/office/drawing/2014/main" id="{8A33C91C-28CD-0944-B718-36FB151BAE96}"/>
                </a:ext>
              </a:extLst>
            </p:cNvPr>
            <p:cNvSpPr/>
            <p:nvPr/>
          </p:nvSpPr>
          <p:spPr>
            <a:xfrm>
              <a:off x="1322364" y="4703869"/>
              <a:ext cx="1503814" cy="958362"/>
            </a:xfrm>
            <a:prstGeom prst="wedgeRoundRectCallout">
              <a:avLst>
                <a:gd name="adj1" fmla="val 2520"/>
                <a:gd name="adj2" fmla="val -16392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9FD7E1-0CC3-5E4B-AB71-A55FD8896F6B}"/>
                </a:ext>
              </a:extLst>
            </p:cNvPr>
            <p:cNvSpPr txBox="1"/>
            <p:nvPr/>
          </p:nvSpPr>
          <p:spPr>
            <a:xfrm>
              <a:off x="1322364" y="4712428"/>
              <a:ext cx="1503814" cy="933424"/>
            </a:xfrm>
            <a:prstGeom prst="rect">
              <a:avLst/>
            </a:prstGeom>
            <a:noFill/>
          </p:spPr>
          <p:txBody>
            <a:bodyPr wrap="square" rtlCol="0" anchor="ctr">
              <a:spAutoFit/>
            </a:bodyPr>
            <a:lstStyle/>
            <a:p>
              <a:pPr algn="ctr"/>
              <a:endParaRPr lang="en-US" sz="1400" dirty="0">
                <a:solidFill>
                  <a:schemeClr val="bg1"/>
                </a:solidFill>
              </a:endParaRPr>
            </a:p>
            <a:p>
              <a:pPr algn="ctr"/>
              <a:r>
                <a:rPr lang="en-US" sz="2400" dirty="0">
                  <a:solidFill>
                    <a:schemeClr val="bg1"/>
                  </a:solidFill>
                </a:rPr>
                <a:t>run all code chunks </a:t>
              </a:r>
              <a:r>
                <a:rPr lang="en-US" sz="2400" u="sng" dirty="0">
                  <a:solidFill>
                    <a:schemeClr val="bg1"/>
                  </a:solidFill>
                </a:rPr>
                <a:t>above</a:t>
              </a:r>
              <a:r>
                <a:rPr lang="en-US" sz="2400" dirty="0">
                  <a:solidFill>
                    <a:schemeClr val="bg1"/>
                  </a:solidFill>
                </a:rPr>
                <a:t> the current one </a:t>
              </a:r>
            </a:p>
            <a:p>
              <a:pPr algn="ctr"/>
              <a:r>
                <a:rPr lang="en-US" sz="2000" dirty="0">
                  <a:solidFill>
                    <a:schemeClr val="bg1"/>
                  </a:solidFill>
                </a:rPr>
                <a:t>(great for fixing things)</a:t>
              </a:r>
              <a:endParaRPr lang="en-US" sz="1400" dirty="0">
                <a:solidFill>
                  <a:schemeClr val="bg1"/>
                </a:solidFill>
              </a:endParaRPr>
            </a:p>
            <a:p>
              <a:pPr algn="ctr"/>
              <a:endParaRPr lang="en-US" sz="1400" dirty="0">
                <a:solidFill>
                  <a:schemeClr val="bg1"/>
                </a:solidFill>
              </a:endParaRPr>
            </a:p>
          </p:txBody>
        </p:sp>
      </p:grpSp>
    </p:spTree>
    <p:extLst>
      <p:ext uri="{BB962C8B-B14F-4D97-AF65-F5344CB8AC3E}">
        <p14:creationId xmlns:p14="http://schemas.microsoft.com/office/powerpoint/2010/main" val="5152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3FC4-B6CA-F043-A9B0-CC4C5F59A881}"/>
              </a:ext>
            </a:extLst>
          </p:cNvPr>
          <p:cNvSpPr>
            <a:spLocks noGrp="1"/>
          </p:cNvSpPr>
          <p:nvPr>
            <p:ph type="title"/>
          </p:nvPr>
        </p:nvSpPr>
        <p:spPr/>
        <p:txBody>
          <a:bodyPr/>
          <a:lstStyle/>
          <a:p>
            <a:r>
              <a:rPr lang="en-US" dirty="0"/>
              <a:t>Code Book</a:t>
            </a:r>
          </a:p>
        </p:txBody>
      </p:sp>
      <p:pic>
        <p:nvPicPr>
          <p:cNvPr id="3" name="Picture 2">
            <a:extLst>
              <a:ext uri="{FF2B5EF4-FFF2-40B4-BE49-F238E27FC236}">
                <a16:creationId xmlns:a16="http://schemas.microsoft.com/office/drawing/2014/main" id="{CA722BAC-B697-014F-B9FE-27DA0A5C6503}"/>
              </a:ext>
            </a:extLst>
          </p:cNvPr>
          <p:cNvPicPr>
            <a:picLocks noChangeAspect="1"/>
          </p:cNvPicPr>
          <p:nvPr/>
        </p:nvPicPr>
        <p:blipFill>
          <a:blip r:embed="rId3"/>
          <a:stretch>
            <a:fillRect/>
          </a:stretch>
        </p:blipFill>
        <p:spPr>
          <a:xfrm>
            <a:off x="924616" y="2084832"/>
            <a:ext cx="10497024" cy="3550464"/>
          </a:xfrm>
          <a:prstGeom prst="rect">
            <a:avLst/>
          </a:prstGeom>
        </p:spPr>
      </p:pic>
    </p:spTree>
    <p:extLst>
      <p:ext uri="{BB962C8B-B14F-4D97-AF65-F5344CB8AC3E}">
        <p14:creationId xmlns:p14="http://schemas.microsoft.com/office/powerpoint/2010/main" val="2533198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49E08-0F5B-EA41-AB08-F37047AF7962}"/>
              </a:ext>
            </a:extLst>
          </p:cNvPr>
          <p:cNvPicPr>
            <a:picLocks noChangeAspect="1"/>
          </p:cNvPicPr>
          <p:nvPr/>
        </p:nvPicPr>
        <p:blipFill>
          <a:blip r:embed="rId3"/>
          <a:stretch>
            <a:fillRect/>
          </a:stretch>
        </p:blipFill>
        <p:spPr>
          <a:xfrm>
            <a:off x="1730969" y="1414101"/>
            <a:ext cx="8550783" cy="4677781"/>
          </a:xfrm>
          <a:prstGeom prst="rect">
            <a:avLst/>
          </a:prstGeom>
        </p:spPr>
      </p:pic>
      <p:grpSp>
        <p:nvGrpSpPr>
          <p:cNvPr id="6" name="Group 5">
            <a:extLst>
              <a:ext uri="{FF2B5EF4-FFF2-40B4-BE49-F238E27FC236}">
                <a16:creationId xmlns:a16="http://schemas.microsoft.com/office/drawing/2014/main" id="{5DB275BC-C89F-A046-908F-3E2C9CEDBEDB}"/>
              </a:ext>
            </a:extLst>
          </p:cNvPr>
          <p:cNvGrpSpPr/>
          <p:nvPr/>
        </p:nvGrpSpPr>
        <p:grpSpPr>
          <a:xfrm>
            <a:off x="7297304" y="1880680"/>
            <a:ext cx="3701999" cy="2092881"/>
            <a:chOff x="7270800" y="2026452"/>
            <a:chExt cx="3701999" cy="2092881"/>
          </a:xfrm>
        </p:grpSpPr>
        <p:sp>
          <p:nvSpPr>
            <p:cNvPr id="4" name="Rounded Rectangular Callout 3">
              <a:extLst>
                <a:ext uri="{FF2B5EF4-FFF2-40B4-BE49-F238E27FC236}">
                  <a16:creationId xmlns:a16="http://schemas.microsoft.com/office/drawing/2014/main" id="{4BAFD26A-2B0B-7343-9E77-088462661B82}"/>
                </a:ext>
              </a:extLst>
            </p:cNvPr>
            <p:cNvSpPr/>
            <p:nvPr/>
          </p:nvSpPr>
          <p:spPr>
            <a:xfrm>
              <a:off x="7270800" y="2279374"/>
              <a:ext cx="3701999" cy="1454516"/>
            </a:xfrm>
            <a:prstGeom prst="wedgeRoundRectCallout">
              <a:avLst>
                <a:gd name="adj1" fmla="val -90133"/>
                <a:gd name="adj2" fmla="val 11496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B7D0B1-D7EB-5045-87E2-FD8BF7EDF194}"/>
                </a:ext>
              </a:extLst>
            </p:cNvPr>
            <p:cNvSpPr txBox="1"/>
            <p:nvPr/>
          </p:nvSpPr>
          <p:spPr>
            <a:xfrm>
              <a:off x="7496086" y="2026452"/>
              <a:ext cx="3251425" cy="209288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Select </a:t>
              </a:r>
              <a:r>
                <a:rPr lang="en-US" sz="2400" b="1" dirty="0">
                  <a:solidFill>
                    <a:schemeClr val="bg1"/>
                  </a:solidFill>
                  <a:latin typeface="Andale Mono" panose="020B0509000000000004" pitchFamily="49" charset="0"/>
                </a:rPr>
                <a:t>ASCII_TEXT </a:t>
              </a:r>
              <a:r>
                <a:rPr lang="en-US" sz="2800" dirty="0">
                  <a:solidFill>
                    <a:schemeClr val="bg1"/>
                  </a:solidFill>
                </a:rPr>
                <a:t>but rename it to </a:t>
              </a:r>
              <a:r>
                <a:rPr lang="en-US" sz="2400" b="1" dirty="0">
                  <a:solidFill>
                    <a:schemeClr val="bg1"/>
                  </a:solidFill>
                  <a:latin typeface="Andale Mono" panose="020B0509000000000004" pitchFamily="49" charset="0"/>
                </a:rPr>
                <a:t>RESULT</a:t>
              </a:r>
              <a:endParaRPr lang="en-US" sz="2800" b="1" dirty="0">
                <a:solidFill>
                  <a:schemeClr val="bg1"/>
                </a:solidFill>
                <a:latin typeface="Andale Mono" panose="020B0509000000000004" pitchFamily="49" charset="0"/>
              </a:endParaRPr>
            </a:p>
            <a:p>
              <a:pPr algn="ctr"/>
              <a:endParaRPr lang="en-US" sz="2800" b="1" dirty="0">
                <a:solidFill>
                  <a:schemeClr val="bg1"/>
                </a:solidFill>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0C87B7AF-2616-C841-98B6-BF18BA728522}"/>
              </a:ext>
            </a:extLst>
          </p:cNvPr>
          <p:cNvGrpSpPr/>
          <p:nvPr/>
        </p:nvGrpSpPr>
        <p:grpSpPr>
          <a:xfrm>
            <a:off x="333286" y="2305878"/>
            <a:ext cx="3701999" cy="2092881"/>
            <a:chOff x="7270800" y="2026451"/>
            <a:chExt cx="3701999" cy="2092881"/>
          </a:xfrm>
        </p:grpSpPr>
        <p:sp>
          <p:nvSpPr>
            <p:cNvPr id="11" name="Rounded Rectangular Callout 10">
              <a:extLst>
                <a:ext uri="{FF2B5EF4-FFF2-40B4-BE49-F238E27FC236}">
                  <a16:creationId xmlns:a16="http://schemas.microsoft.com/office/drawing/2014/main" id="{E85CA25B-4FEC-864D-BFC2-3350842D8F66}"/>
                </a:ext>
              </a:extLst>
            </p:cNvPr>
            <p:cNvSpPr/>
            <p:nvPr/>
          </p:nvSpPr>
          <p:spPr>
            <a:xfrm>
              <a:off x="7270800" y="2279374"/>
              <a:ext cx="3701999" cy="1454516"/>
            </a:xfrm>
            <a:prstGeom prst="wedgeRoundRectCallout">
              <a:avLst>
                <a:gd name="adj1" fmla="val 65881"/>
                <a:gd name="adj2" fmla="val 11509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0E815A-A9DB-F649-9075-D02F9A444668}"/>
                </a:ext>
              </a:extLst>
            </p:cNvPr>
            <p:cNvSpPr txBox="1"/>
            <p:nvPr/>
          </p:nvSpPr>
          <p:spPr>
            <a:xfrm>
              <a:off x="7496086" y="2026451"/>
              <a:ext cx="3251425" cy="2092881"/>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a:solidFill>
                    <a:schemeClr val="bg1"/>
                  </a:solidFill>
                  <a:latin typeface="Andale Mono" panose="020B0509000000000004" pitchFamily="49" charset="0"/>
                </a:rPr>
                <a:t>year(x)</a:t>
              </a:r>
              <a:r>
                <a:rPr lang="en-US" sz="2800" dirty="0">
                  <a:solidFill>
                    <a:schemeClr val="bg1"/>
                  </a:solidFill>
                </a:rPr>
                <a:t>: </a:t>
              </a:r>
            </a:p>
            <a:p>
              <a:pPr algn="ctr"/>
              <a:r>
                <a:rPr lang="en-US" sz="2800" dirty="0">
                  <a:solidFill>
                    <a:schemeClr val="bg1"/>
                  </a:solidFill>
                </a:rPr>
                <a:t>if x is a Date, </a:t>
              </a:r>
            </a:p>
            <a:p>
              <a:pPr algn="ctr"/>
              <a:r>
                <a:rPr lang="en-US" sz="2800" dirty="0">
                  <a:solidFill>
                    <a:schemeClr val="bg1"/>
                  </a:solidFill>
                </a:rPr>
                <a:t>return the year part</a:t>
              </a:r>
              <a:endParaRPr lang="en-US" sz="2800" b="1" dirty="0">
                <a:solidFill>
                  <a:schemeClr val="bg1"/>
                </a:solidFill>
                <a:latin typeface="Andale Mono" panose="020B0509000000000004" pitchFamily="49" charset="0"/>
              </a:endParaRPr>
            </a:p>
            <a:p>
              <a:pPr algn="ctr"/>
              <a:endParaRPr lang="en-US" sz="2800" b="1" dirty="0">
                <a:solidFill>
                  <a:schemeClr val="bg1"/>
                </a:solidFill>
                <a:latin typeface="Monaco" charset="0"/>
                <a:ea typeface="Monaco" charset="0"/>
                <a:cs typeface="Monaco" charset="0"/>
              </a:endParaRPr>
            </a:p>
          </p:txBody>
        </p:sp>
      </p:grpSp>
      <p:pic>
        <p:nvPicPr>
          <p:cNvPr id="7" name="Picture 6">
            <a:extLst>
              <a:ext uri="{FF2B5EF4-FFF2-40B4-BE49-F238E27FC236}">
                <a16:creationId xmlns:a16="http://schemas.microsoft.com/office/drawing/2014/main" id="{004DE721-A905-AC44-941B-C7D07798AF5D}"/>
              </a:ext>
            </a:extLst>
          </p:cNvPr>
          <p:cNvPicPr>
            <a:picLocks noChangeAspect="1"/>
          </p:cNvPicPr>
          <p:nvPr/>
        </p:nvPicPr>
        <p:blipFill>
          <a:blip r:embed="rId4"/>
          <a:stretch>
            <a:fillRect/>
          </a:stretch>
        </p:blipFill>
        <p:spPr>
          <a:xfrm>
            <a:off x="333284" y="4160524"/>
            <a:ext cx="1180105" cy="1382935"/>
          </a:xfrm>
          <a:prstGeom prst="rect">
            <a:avLst/>
          </a:prstGeom>
        </p:spPr>
      </p:pic>
      <p:pic>
        <p:nvPicPr>
          <p:cNvPr id="13" name="Picture 12">
            <a:extLst>
              <a:ext uri="{FF2B5EF4-FFF2-40B4-BE49-F238E27FC236}">
                <a16:creationId xmlns:a16="http://schemas.microsoft.com/office/drawing/2014/main" id="{E3190548-B7C1-3640-8055-B467DE8FB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2789" y="966004"/>
            <a:ext cx="1041137" cy="1041137"/>
          </a:xfrm>
          <a:prstGeom prst="rect">
            <a:avLst/>
          </a:prstGeom>
        </p:spPr>
      </p:pic>
    </p:spTree>
    <p:extLst>
      <p:ext uri="{BB962C8B-B14F-4D97-AF65-F5344CB8AC3E}">
        <p14:creationId xmlns:p14="http://schemas.microsoft.com/office/powerpoint/2010/main" val="41914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CB11A6-EC18-0B46-A605-2ED7EB08FAF6}"/>
              </a:ext>
            </a:extLst>
          </p:cNvPr>
          <p:cNvPicPr>
            <a:picLocks noChangeAspect="1"/>
          </p:cNvPicPr>
          <p:nvPr/>
        </p:nvPicPr>
        <p:blipFill>
          <a:blip r:embed="rId2"/>
          <a:stretch>
            <a:fillRect/>
          </a:stretch>
        </p:blipFill>
        <p:spPr>
          <a:xfrm>
            <a:off x="892838" y="2153426"/>
            <a:ext cx="9847950" cy="2608244"/>
          </a:xfrm>
          <a:prstGeom prst="rect">
            <a:avLst/>
          </a:prstGeom>
        </p:spPr>
      </p:pic>
      <p:grpSp>
        <p:nvGrpSpPr>
          <p:cNvPr id="3" name="Group 2">
            <a:extLst>
              <a:ext uri="{FF2B5EF4-FFF2-40B4-BE49-F238E27FC236}">
                <a16:creationId xmlns:a16="http://schemas.microsoft.com/office/drawing/2014/main" id="{85DEA607-196E-BB49-8160-A2A8CAD3017E}"/>
              </a:ext>
            </a:extLst>
          </p:cNvPr>
          <p:cNvGrpSpPr/>
          <p:nvPr/>
        </p:nvGrpSpPr>
        <p:grpSpPr>
          <a:xfrm>
            <a:off x="892843" y="25443"/>
            <a:ext cx="9847945" cy="2523768"/>
            <a:chOff x="7270800" y="1811008"/>
            <a:chExt cx="3701999" cy="2523768"/>
          </a:xfrm>
        </p:grpSpPr>
        <p:sp>
          <p:nvSpPr>
            <p:cNvPr id="4" name="Rounded Rectangular Callout 3">
              <a:extLst>
                <a:ext uri="{FF2B5EF4-FFF2-40B4-BE49-F238E27FC236}">
                  <a16:creationId xmlns:a16="http://schemas.microsoft.com/office/drawing/2014/main" id="{6B39B4AE-5E1C-9B45-8756-3722AD6B4EA3}"/>
                </a:ext>
              </a:extLst>
            </p:cNvPr>
            <p:cNvSpPr/>
            <p:nvPr/>
          </p:nvSpPr>
          <p:spPr>
            <a:xfrm>
              <a:off x="7270800" y="2279374"/>
              <a:ext cx="3701999" cy="1454516"/>
            </a:xfrm>
            <a:prstGeom prst="wedgeRoundRectCallout">
              <a:avLst>
                <a:gd name="adj1" fmla="val 2765"/>
                <a:gd name="adj2" fmla="val 14699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DB0575-DF58-3F4D-A396-F82C175347AF}"/>
                </a:ext>
              </a:extLst>
            </p:cNvPr>
            <p:cNvSpPr txBox="1"/>
            <p:nvPr/>
          </p:nvSpPr>
          <p:spPr>
            <a:xfrm>
              <a:off x="7496086" y="1811008"/>
              <a:ext cx="3251425" cy="2523768"/>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err="1">
                  <a:solidFill>
                    <a:schemeClr val="bg1"/>
                  </a:solidFill>
                  <a:latin typeface="Andale Mono" panose="020B0509000000000004" pitchFamily="49" charset="0"/>
                </a:rPr>
                <a:t>dbConnect</a:t>
              </a:r>
              <a:r>
                <a:rPr lang="en-US" sz="2400" b="1" dirty="0">
                  <a:solidFill>
                    <a:schemeClr val="bg1"/>
                  </a:solidFill>
                  <a:latin typeface="Andale Mono" panose="020B0509000000000004" pitchFamily="49" charset="0"/>
                </a:rPr>
                <a:t>(driver, database)</a:t>
              </a:r>
              <a:r>
                <a:rPr lang="en-US" sz="2800" dirty="0">
                  <a:solidFill>
                    <a:schemeClr val="bg1"/>
                  </a:solidFill>
                </a:rPr>
                <a:t>: </a:t>
              </a:r>
            </a:p>
            <a:p>
              <a:pPr algn="ctr"/>
              <a:r>
                <a:rPr lang="en-US" sz="2800" dirty="0">
                  <a:solidFill>
                    <a:schemeClr val="bg1"/>
                  </a:solidFill>
                </a:rPr>
                <a:t>Create database connection object </a:t>
              </a:r>
              <a:r>
                <a:rPr lang="en-US" sz="2400" b="1" dirty="0" err="1">
                  <a:solidFill>
                    <a:schemeClr val="bg1"/>
                  </a:solidFill>
                  <a:latin typeface="Andale Mono" panose="020B0509000000000004" pitchFamily="49" charset="0"/>
                </a:rPr>
                <a:t>labs_con</a:t>
              </a:r>
              <a:r>
                <a:rPr lang="en-US" sz="2400" dirty="0">
                  <a:solidFill>
                    <a:schemeClr val="bg1"/>
                  </a:solidFill>
                  <a:latin typeface="Andale Mono" panose="020B0509000000000004" pitchFamily="49" charset="0"/>
                </a:rPr>
                <a:t> </a:t>
              </a:r>
              <a:r>
                <a:rPr lang="en-US" sz="2800" dirty="0">
                  <a:solidFill>
                    <a:schemeClr val="bg1"/>
                  </a:solidFill>
                </a:rPr>
                <a:t>linking to database </a:t>
              </a:r>
              <a:r>
                <a:rPr lang="en-US" sz="2400" b="1" dirty="0">
                  <a:solidFill>
                    <a:schemeClr val="bg1"/>
                  </a:solidFill>
                  <a:latin typeface="Andale Mono" panose="020B0509000000000004" pitchFamily="49" charset="0"/>
                </a:rPr>
                <a:t>LABS</a:t>
              </a:r>
              <a:r>
                <a:rPr lang="en-US" sz="2800" dirty="0">
                  <a:solidFill>
                    <a:schemeClr val="bg1"/>
                  </a:solidFill>
                </a:rPr>
                <a:t> by using the </a:t>
              </a:r>
              <a:r>
                <a:rPr lang="en-US" sz="2400" b="1" dirty="0" err="1">
                  <a:solidFill>
                    <a:schemeClr val="bg1"/>
                  </a:solidFill>
                  <a:latin typeface="Andale Mono" panose="020B0509000000000004" pitchFamily="49" charset="0"/>
                </a:rPr>
                <a:t>odbc</a:t>
              </a:r>
              <a:r>
                <a:rPr lang="en-US" sz="2400" b="1" dirty="0">
                  <a:solidFill>
                    <a:schemeClr val="bg1"/>
                  </a:solidFill>
                  <a:latin typeface="Andale Mono" panose="020B0509000000000004" pitchFamily="49" charset="0"/>
                </a:rPr>
                <a:t>()</a:t>
              </a:r>
              <a:r>
                <a:rPr lang="en-US" sz="2800" dirty="0">
                  <a:solidFill>
                    <a:schemeClr val="bg1"/>
                  </a:solidFill>
                </a:rPr>
                <a:t> driver.</a:t>
              </a:r>
              <a:r>
                <a:rPr lang="en-US" sz="2800" dirty="0">
                  <a:solidFill>
                    <a:schemeClr val="bg1"/>
                  </a:solidFill>
                  <a:latin typeface="Andale Mono" panose="020B0509000000000004" pitchFamily="49" charset="0"/>
                </a:rPr>
                <a:t> </a:t>
              </a:r>
            </a:p>
            <a:p>
              <a:pPr algn="ctr"/>
              <a:endParaRPr lang="en-US" sz="2800" b="1" dirty="0">
                <a:solidFill>
                  <a:schemeClr val="bg1"/>
                </a:solidFill>
                <a:latin typeface="Andale Mono" panose="020B0509000000000004" pitchFamily="49" charset="0"/>
              </a:endParaRPr>
            </a:p>
          </p:txBody>
        </p:sp>
      </p:grpSp>
      <p:grpSp>
        <p:nvGrpSpPr>
          <p:cNvPr id="13" name="Group 12">
            <a:extLst>
              <a:ext uri="{FF2B5EF4-FFF2-40B4-BE49-F238E27FC236}">
                <a16:creationId xmlns:a16="http://schemas.microsoft.com/office/drawing/2014/main" id="{4F1C6BE4-1CDB-EE41-B78B-522C14D1BC5A}"/>
              </a:ext>
            </a:extLst>
          </p:cNvPr>
          <p:cNvGrpSpPr/>
          <p:nvPr/>
        </p:nvGrpSpPr>
        <p:grpSpPr>
          <a:xfrm>
            <a:off x="892838" y="4815160"/>
            <a:ext cx="9847945" cy="2092881"/>
            <a:chOff x="7270800" y="2026451"/>
            <a:chExt cx="3701999" cy="2092881"/>
          </a:xfrm>
        </p:grpSpPr>
        <p:sp>
          <p:nvSpPr>
            <p:cNvPr id="14" name="Rounded Rectangular Callout 13">
              <a:extLst>
                <a:ext uri="{FF2B5EF4-FFF2-40B4-BE49-F238E27FC236}">
                  <a16:creationId xmlns:a16="http://schemas.microsoft.com/office/drawing/2014/main" id="{F805C81D-62D2-CB46-99E7-8756D8775986}"/>
                </a:ext>
              </a:extLst>
            </p:cNvPr>
            <p:cNvSpPr/>
            <p:nvPr/>
          </p:nvSpPr>
          <p:spPr>
            <a:xfrm>
              <a:off x="7270800" y="2279374"/>
              <a:ext cx="3701999" cy="1454516"/>
            </a:xfrm>
            <a:prstGeom prst="wedgeRoundRectCallout">
              <a:avLst>
                <a:gd name="adj1" fmla="val -1422"/>
                <a:gd name="adj2" fmla="val -1094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6DC0A58-FE5A-D54B-8A4F-EB48636A8682}"/>
                </a:ext>
              </a:extLst>
            </p:cNvPr>
            <p:cNvSpPr txBox="1"/>
            <p:nvPr/>
          </p:nvSpPr>
          <p:spPr>
            <a:xfrm>
              <a:off x="7496086" y="2026451"/>
              <a:ext cx="3251425" cy="2092881"/>
            </a:xfrm>
            <a:prstGeom prst="rect">
              <a:avLst/>
            </a:prstGeom>
            <a:noFill/>
          </p:spPr>
          <p:txBody>
            <a:bodyPr wrap="square" rtlCol="0" anchor="ctr">
              <a:spAutoFit/>
            </a:bodyPr>
            <a:lstStyle/>
            <a:p>
              <a:pPr algn="ctr"/>
              <a:endParaRPr lang="en-US" dirty="0">
                <a:solidFill>
                  <a:schemeClr val="bg1"/>
                </a:solidFill>
              </a:endParaRPr>
            </a:p>
            <a:p>
              <a:pPr algn="ctr"/>
              <a:r>
                <a:rPr lang="en-US" sz="2400" b="1" dirty="0" err="1">
                  <a:solidFill>
                    <a:schemeClr val="bg1"/>
                  </a:solidFill>
                  <a:latin typeface="Andale Mono" panose="020B0509000000000004" pitchFamily="49" charset="0"/>
                </a:rPr>
                <a:t>tbl</a:t>
              </a:r>
              <a:r>
                <a:rPr lang="en-US" sz="2400" b="1" dirty="0">
                  <a:solidFill>
                    <a:schemeClr val="bg1"/>
                  </a:solidFill>
                  <a:latin typeface="Andale Mono" panose="020B0509000000000004" pitchFamily="49" charset="0"/>
                </a:rPr>
                <a:t>(</a:t>
              </a:r>
              <a:r>
                <a:rPr lang="en-US" sz="2400" b="1" dirty="0" err="1">
                  <a:solidFill>
                    <a:schemeClr val="bg1"/>
                  </a:solidFill>
                  <a:latin typeface="Andale Mono" panose="020B0509000000000004" pitchFamily="49" charset="0"/>
                </a:rPr>
                <a:t>db_connection_object</a:t>
              </a:r>
              <a:r>
                <a:rPr lang="en-US" sz="2400" b="1" dirty="0">
                  <a:solidFill>
                    <a:schemeClr val="bg1"/>
                  </a:solidFill>
                  <a:latin typeface="Andale Mono" panose="020B0509000000000004" pitchFamily="49" charset="0"/>
                </a:rPr>
                <a:t>, </a:t>
              </a:r>
              <a:r>
                <a:rPr lang="en-US" sz="2400" b="1" dirty="0" err="1">
                  <a:solidFill>
                    <a:schemeClr val="bg1"/>
                  </a:solidFill>
                  <a:latin typeface="Andale Mono" panose="020B0509000000000004" pitchFamily="49" charset="0"/>
                </a:rPr>
                <a:t>db_table</a:t>
              </a:r>
              <a:r>
                <a:rPr lang="en-US" sz="2400" b="1" dirty="0">
                  <a:solidFill>
                    <a:schemeClr val="bg1"/>
                  </a:solidFill>
                  <a:latin typeface="Andale Mono" panose="020B0509000000000004" pitchFamily="49" charset="0"/>
                </a:rPr>
                <a:t>)</a:t>
              </a:r>
              <a:r>
                <a:rPr lang="en-US" sz="2800" dirty="0">
                  <a:solidFill>
                    <a:schemeClr val="bg1"/>
                  </a:solidFill>
                </a:rPr>
                <a:t>: </a:t>
              </a:r>
            </a:p>
            <a:p>
              <a:pPr algn="ctr"/>
              <a:r>
                <a:rPr lang="en-US" sz="2800" dirty="0">
                  <a:solidFill>
                    <a:schemeClr val="bg1"/>
                  </a:solidFill>
                </a:rPr>
                <a:t>Create </a:t>
              </a:r>
              <a:r>
                <a:rPr lang="en-US" sz="2800" dirty="0" err="1">
                  <a:solidFill>
                    <a:schemeClr val="bg1"/>
                  </a:solidFill>
                </a:rPr>
                <a:t>tbl</a:t>
              </a:r>
              <a:r>
                <a:rPr lang="en-US" sz="2800" dirty="0">
                  <a:solidFill>
                    <a:schemeClr val="bg1"/>
                  </a:solidFill>
                </a:rPr>
                <a:t> object </a:t>
              </a:r>
              <a:r>
                <a:rPr lang="en-US" sz="2400" b="1" dirty="0" err="1">
                  <a:solidFill>
                    <a:schemeClr val="bg1"/>
                  </a:solidFill>
                  <a:latin typeface="Andale Mono" panose="020B0509000000000004" pitchFamily="49" charset="0"/>
                </a:rPr>
                <a:t>results_tbl</a:t>
              </a:r>
              <a:r>
                <a:rPr lang="en-US" sz="2800" dirty="0">
                  <a:solidFill>
                    <a:schemeClr val="bg1"/>
                  </a:solidFill>
                </a:rPr>
                <a:t> linking to database table </a:t>
              </a:r>
              <a:r>
                <a:rPr lang="en-US" sz="2400" b="1" dirty="0">
                  <a:solidFill>
                    <a:schemeClr val="bg1"/>
                  </a:solidFill>
                  <a:latin typeface="Andale Mono" panose="020B0509000000000004" pitchFamily="49" charset="0"/>
                </a:rPr>
                <a:t>RESULTS</a:t>
              </a:r>
              <a:r>
                <a:rPr lang="en-US" sz="2800" dirty="0">
                  <a:solidFill>
                    <a:schemeClr val="bg1"/>
                  </a:solidFill>
                </a:rPr>
                <a:t> via the connection object </a:t>
              </a:r>
              <a:r>
                <a:rPr lang="en-US" sz="2400" dirty="0" err="1">
                  <a:solidFill>
                    <a:schemeClr val="bg1"/>
                  </a:solidFill>
                  <a:latin typeface="Andale Mono" panose="020B0509000000000004" pitchFamily="49" charset="0"/>
                </a:rPr>
                <a:t>labs_con</a:t>
              </a:r>
              <a:r>
                <a:rPr lang="en-US" sz="2800" dirty="0">
                  <a:solidFill>
                    <a:schemeClr val="bg1"/>
                  </a:solidFill>
                </a:rPr>
                <a:t>.</a:t>
              </a:r>
              <a:r>
                <a:rPr lang="en-US" sz="2800" dirty="0">
                  <a:solidFill>
                    <a:schemeClr val="bg1"/>
                  </a:solidFill>
                  <a:latin typeface="Andale Mono" panose="020B0509000000000004" pitchFamily="49" charset="0"/>
                </a:rPr>
                <a:t> </a:t>
              </a:r>
            </a:p>
            <a:p>
              <a:pPr algn="ctr"/>
              <a:endParaRPr lang="en-US" sz="2800" b="1" dirty="0">
                <a:solidFill>
                  <a:schemeClr val="bg1"/>
                </a:solidFill>
                <a:latin typeface="Andale Mono" panose="020B0509000000000004" pitchFamily="49" charset="0"/>
              </a:endParaRPr>
            </a:p>
          </p:txBody>
        </p:sp>
      </p:grpSp>
    </p:spTree>
    <p:extLst>
      <p:ext uri="{BB962C8B-B14F-4D97-AF65-F5344CB8AC3E}">
        <p14:creationId xmlns:p14="http://schemas.microsoft.com/office/powerpoint/2010/main" val="224983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0DA30-DC85-B54D-9AE0-AE0A6914C712}"/>
              </a:ext>
            </a:extLst>
          </p:cNvPr>
          <p:cNvPicPr>
            <a:picLocks noChangeAspect="1"/>
          </p:cNvPicPr>
          <p:nvPr/>
        </p:nvPicPr>
        <p:blipFill>
          <a:blip r:embed="rId3"/>
          <a:stretch>
            <a:fillRect/>
          </a:stretch>
        </p:blipFill>
        <p:spPr>
          <a:xfrm>
            <a:off x="2115671" y="945551"/>
            <a:ext cx="7996517" cy="5032133"/>
          </a:xfrm>
          <a:prstGeom prst="rect">
            <a:avLst/>
          </a:prstGeom>
        </p:spPr>
      </p:pic>
      <p:grpSp>
        <p:nvGrpSpPr>
          <p:cNvPr id="3" name="Group 2">
            <a:extLst>
              <a:ext uri="{FF2B5EF4-FFF2-40B4-BE49-F238E27FC236}">
                <a16:creationId xmlns:a16="http://schemas.microsoft.com/office/drawing/2014/main" id="{CFF7936D-4E60-574C-B720-D2DCC0BA2057}"/>
              </a:ext>
            </a:extLst>
          </p:cNvPr>
          <p:cNvGrpSpPr/>
          <p:nvPr/>
        </p:nvGrpSpPr>
        <p:grpSpPr>
          <a:xfrm>
            <a:off x="7666416" y="568636"/>
            <a:ext cx="3701999" cy="1454516"/>
            <a:chOff x="7270800" y="2279374"/>
            <a:chExt cx="3701999" cy="1454516"/>
          </a:xfrm>
        </p:grpSpPr>
        <p:sp>
          <p:nvSpPr>
            <p:cNvPr id="4" name="Rounded Rectangular Callout 3">
              <a:extLst>
                <a:ext uri="{FF2B5EF4-FFF2-40B4-BE49-F238E27FC236}">
                  <a16:creationId xmlns:a16="http://schemas.microsoft.com/office/drawing/2014/main" id="{44C49EF9-551C-B84B-B46A-734B93299481}"/>
                </a:ext>
              </a:extLst>
            </p:cNvPr>
            <p:cNvSpPr/>
            <p:nvPr/>
          </p:nvSpPr>
          <p:spPr>
            <a:xfrm>
              <a:off x="7270800" y="2279374"/>
              <a:ext cx="3701999" cy="1454516"/>
            </a:xfrm>
            <a:prstGeom prst="wedgeRoundRectCallout">
              <a:avLst>
                <a:gd name="adj1" fmla="val -68759"/>
                <a:gd name="adj2" fmla="val 1989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60CEFC1-9AAB-4A4E-AFF1-A5D9FDB566B6}"/>
                </a:ext>
              </a:extLst>
            </p:cNvPr>
            <p:cNvSpPr txBox="1"/>
            <p:nvPr/>
          </p:nvSpPr>
          <p:spPr>
            <a:xfrm>
              <a:off x="7496086" y="2595838"/>
              <a:ext cx="3251425" cy="954107"/>
            </a:xfrm>
            <a:prstGeom prst="rect">
              <a:avLst/>
            </a:prstGeom>
            <a:noFill/>
          </p:spPr>
          <p:txBody>
            <a:bodyPr wrap="square" rtlCol="0" anchor="ctr">
              <a:spAutoFit/>
            </a:bodyPr>
            <a:lstStyle/>
            <a:p>
              <a:pPr algn="ctr"/>
              <a:r>
                <a:rPr lang="en-US" sz="2800" dirty="0">
                  <a:solidFill>
                    <a:schemeClr val="bg1"/>
                  </a:solidFill>
                </a:rPr>
                <a:t>PostgreSQL doesn’t understand </a:t>
              </a:r>
              <a:r>
                <a:rPr lang="en-US" sz="2400" b="1" dirty="0">
                  <a:solidFill>
                    <a:schemeClr val="bg1"/>
                  </a:solidFill>
                  <a:latin typeface="Andale Mono" panose="020B0509000000000004" pitchFamily="49" charset="0"/>
                </a:rPr>
                <a:t>year()</a:t>
              </a:r>
              <a:endParaRPr lang="en-US" sz="2800" b="1" dirty="0">
                <a:solidFill>
                  <a:schemeClr val="bg1"/>
                </a:solidFill>
                <a:latin typeface="Andale Mono" panose="020B0509000000000004" pitchFamily="49" charset="0"/>
                <a:ea typeface="Monaco" charset="0"/>
                <a:cs typeface="Monaco" charset="0"/>
              </a:endParaRPr>
            </a:p>
          </p:txBody>
        </p:sp>
      </p:grpSp>
      <p:grpSp>
        <p:nvGrpSpPr>
          <p:cNvPr id="6" name="Group 5">
            <a:extLst>
              <a:ext uri="{FF2B5EF4-FFF2-40B4-BE49-F238E27FC236}">
                <a16:creationId xmlns:a16="http://schemas.microsoft.com/office/drawing/2014/main" id="{87114E73-CB23-5F4B-B8EA-E5CC448CFBB6}"/>
              </a:ext>
            </a:extLst>
          </p:cNvPr>
          <p:cNvGrpSpPr/>
          <p:nvPr/>
        </p:nvGrpSpPr>
        <p:grpSpPr>
          <a:xfrm>
            <a:off x="7441128" y="5116437"/>
            <a:ext cx="3927287" cy="1488797"/>
            <a:chOff x="7270800" y="2279374"/>
            <a:chExt cx="3701999" cy="1454516"/>
          </a:xfrm>
        </p:grpSpPr>
        <p:sp>
          <p:nvSpPr>
            <p:cNvPr id="7" name="Rounded Rectangular Callout 6">
              <a:extLst>
                <a:ext uri="{FF2B5EF4-FFF2-40B4-BE49-F238E27FC236}">
                  <a16:creationId xmlns:a16="http://schemas.microsoft.com/office/drawing/2014/main" id="{66FA4C86-959E-0C4B-B80B-FA02902F2EC2}"/>
                </a:ext>
              </a:extLst>
            </p:cNvPr>
            <p:cNvSpPr/>
            <p:nvPr/>
          </p:nvSpPr>
          <p:spPr>
            <a:xfrm>
              <a:off x="7270800" y="2279374"/>
              <a:ext cx="3701999" cy="1454516"/>
            </a:xfrm>
            <a:prstGeom prst="wedgeRoundRectCallout">
              <a:avLst>
                <a:gd name="adj1" fmla="val -111707"/>
                <a:gd name="adj2" fmla="val -2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D3E9A6-E277-964B-9C2B-15FD2BE25A94}"/>
                </a:ext>
              </a:extLst>
            </p:cNvPr>
            <p:cNvSpPr txBox="1"/>
            <p:nvPr/>
          </p:nvSpPr>
          <p:spPr>
            <a:xfrm>
              <a:off x="7496086" y="2318659"/>
              <a:ext cx="3251425" cy="1353103"/>
            </a:xfrm>
            <a:prstGeom prst="rect">
              <a:avLst/>
            </a:prstGeom>
            <a:noFill/>
          </p:spPr>
          <p:txBody>
            <a:bodyPr wrap="square" rtlCol="0" anchor="ctr">
              <a:spAutoFit/>
            </a:bodyPr>
            <a:lstStyle/>
            <a:p>
              <a:pPr algn="ctr"/>
              <a:r>
                <a:rPr lang="en-US" sz="2400" b="1" dirty="0">
                  <a:solidFill>
                    <a:schemeClr val="bg1"/>
                  </a:solidFill>
                  <a:latin typeface="Andale Mono" panose="020B0509000000000004" pitchFamily="49" charset="0"/>
                </a:rPr>
                <a:t>collect()</a:t>
              </a:r>
              <a:r>
                <a:rPr lang="en-US" sz="2800" dirty="0">
                  <a:solidFill>
                    <a:schemeClr val="bg1"/>
                  </a:solidFill>
                </a:rPr>
                <a:t>: </a:t>
              </a:r>
            </a:p>
            <a:p>
              <a:pPr algn="ctr"/>
              <a:r>
                <a:rPr lang="en-US" sz="2800" dirty="0">
                  <a:solidFill>
                    <a:schemeClr val="bg1"/>
                  </a:solidFill>
                </a:rPr>
                <a:t>execute full database query (without limit)</a:t>
              </a:r>
            </a:p>
          </p:txBody>
        </p:sp>
      </p:grpSp>
    </p:spTree>
    <p:extLst>
      <p:ext uri="{BB962C8B-B14F-4D97-AF65-F5344CB8AC3E}">
        <p14:creationId xmlns:p14="http://schemas.microsoft.com/office/powerpoint/2010/main" val="233023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BFA765-FF17-8941-A465-200BCD8303D6}"/>
              </a:ext>
            </a:extLst>
          </p:cNvPr>
          <p:cNvPicPr>
            <a:picLocks noChangeAspect="1"/>
          </p:cNvPicPr>
          <p:nvPr/>
        </p:nvPicPr>
        <p:blipFill>
          <a:blip r:embed="rId2"/>
          <a:stretch>
            <a:fillRect/>
          </a:stretch>
        </p:blipFill>
        <p:spPr>
          <a:xfrm>
            <a:off x="3065355" y="2564296"/>
            <a:ext cx="6027845" cy="1483415"/>
          </a:xfrm>
          <a:prstGeom prst="rect">
            <a:avLst/>
          </a:prstGeom>
        </p:spPr>
      </p:pic>
    </p:spTree>
    <p:extLst>
      <p:ext uri="{BB962C8B-B14F-4D97-AF65-F5344CB8AC3E}">
        <p14:creationId xmlns:p14="http://schemas.microsoft.com/office/powerpoint/2010/main" val="228138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668246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25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683024"/>
          <a:ext cx="10841895" cy="5489175"/>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097835">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8:30 – 10:00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97835">
                <a:tc>
                  <a:txBody>
                    <a:bodyPr/>
                    <a:lstStyle/>
                    <a:p>
                      <a:pPr algn="ctr"/>
                      <a:r>
                        <a:rPr lang="en-US" sz="4400" b="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10:10 – 11:45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097835">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11:45 – 12:30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097835">
                <a:tc>
                  <a:txBody>
                    <a:bodyPr/>
                    <a:lstStyle/>
                    <a:p>
                      <a:pPr algn="ctr"/>
                      <a:r>
                        <a:rPr lang="en-US" sz="4400" b="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12:30 – 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0978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2:40 – 4:00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0" y="5109550"/>
            <a:ext cx="10841895" cy="1062649"/>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61105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00006-BF22-644D-8D53-02B760F9ED4C}"/>
              </a:ext>
            </a:extLst>
          </p:cNvPr>
          <p:cNvSpPr txBox="1"/>
          <p:nvPr/>
        </p:nvSpPr>
        <p:spPr>
          <a:xfrm>
            <a:off x="1094013" y="2416629"/>
            <a:ext cx="9911443" cy="3785652"/>
          </a:xfrm>
          <a:prstGeom prst="rect">
            <a:avLst/>
          </a:prstGeom>
          <a:noFill/>
        </p:spPr>
        <p:txBody>
          <a:bodyPr wrap="square" rtlCol="0">
            <a:spAutoFit/>
          </a:bodyPr>
          <a:lstStyle/>
          <a:p>
            <a:pPr algn="ctr"/>
            <a:r>
              <a:rPr lang="en-US" sz="4800" dirty="0"/>
              <a:t>“If you are comfortable with your data, it means that you haven’t looked at it.”</a:t>
            </a:r>
          </a:p>
          <a:p>
            <a:pPr algn="ctr"/>
            <a:endParaRPr lang="en-US" sz="4800" dirty="0"/>
          </a:p>
          <a:p>
            <a:pPr algn="r"/>
            <a:endParaRPr lang="en-US" sz="4800" i="1" dirty="0"/>
          </a:p>
          <a:p>
            <a:pPr algn="r"/>
            <a:r>
              <a:rPr lang="en-US" sz="4800" i="1" dirty="0"/>
              <a:t>Al Best</a:t>
            </a:r>
          </a:p>
        </p:txBody>
      </p:sp>
    </p:spTree>
    <p:extLst>
      <p:ext uri="{BB962C8B-B14F-4D97-AF65-F5344CB8AC3E}">
        <p14:creationId xmlns:p14="http://schemas.microsoft.com/office/powerpoint/2010/main" val="926568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and Cleaning</a:t>
            </a:r>
          </a:p>
        </p:txBody>
      </p:sp>
      <p:sp>
        <p:nvSpPr>
          <p:cNvPr id="3" name="TextBox 2"/>
          <p:cNvSpPr txBox="1"/>
          <p:nvPr/>
        </p:nvSpPr>
        <p:spPr>
          <a:xfrm>
            <a:off x="812291" y="1921328"/>
            <a:ext cx="5071873" cy="4524315"/>
          </a:xfrm>
          <a:prstGeom prst="rect">
            <a:avLst/>
          </a:prstGeom>
          <a:noFill/>
        </p:spPr>
        <p:txBody>
          <a:bodyPr wrap="square" rtlCol="0">
            <a:spAutoFit/>
          </a:bodyPr>
          <a:lstStyle/>
          <a:p>
            <a:pPr marL="457200" indent="-457200">
              <a:buFont typeface="Arial" charset="0"/>
              <a:buChar char="•"/>
            </a:pPr>
            <a:r>
              <a:rPr lang="en-US" sz="2800" dirty="0"/>
              <a:t>Convert messy data to tidy</a:t>
            </a:r>
          </a:p>
          <a:p>
            <a:pPr marL="457200" indent="-457200">
              <a:buFont typeface="Arial" charset="0"/>
              <a:buChar char="•"/>
            </a:pPr>
            <a:endParaRPr lang="en-US" sz="2800" dirty="0"/>
          </a:p>
          <a:p>
            <a:pPr marL="457200" indent="-457200">
              <a:buFont typeface="Arial" charset="0"/>
              <a:buChar char="•"/>
            </a:pPr>
            <a:r>
              <a:rPr lang="en-US" sz="2800" dirty="0"/>
              <a:t>Check for missing values</a:t>
            </a:r>
          </a:p>
          <a:p>
            <a:pPr marL="457200" indent="-457200">
              <a:buFont typeface="Arial" charset="0"/>
              <a:buChar char="•"/>
            </a:pPr>
            <a:endParaRPr lang="en-US" sz="2800" dirty="0"/>
          </a:p>
          <a:p>
            <a:pPr marL="457200" indent="-457200">
              <a:buFont typeface="Arial" charset="0"/>
              <a:buChar char="•"/>
            </a:pPr>
            <a:r>
              <a:rPr lang="en-US" sz="2800" dirty="0"/>
              <a:t>Verify (and if necessary, fix) data types</a:t>
            </a:r>
          </a:p>
          <a:p>
            <a:pPr marL="914400" lvl="1" indent="-457200">
              <a:buFont typeface="Arial" charset="0"/>
              <a:buChar char="•"/>
            </a:pPr>
            <a:r>
              <a:rPr lang="en-US" sz="2000" dirty="0"/>
              <a:t>Numeric	      </a:t>
            </a:r>
            <a:r>
              <a:rPr lang="en-US" sz="2000" b="1" dirty="0"/>
              <a:t>integer</a:t>
            </a:r>
            <a:r>
              <a:rPr lang="en-US" sz="2000" dirty="0"/>
              <a:t> or </a:t>
            </a:r>
            <a:r>
              <a:rPr lang="en-US" sz="2000" b="1" dirty="0"/>
              <a:t>numeric</a:t>
            </a:r>
            <a:endParaRPr lang="en-US" sz="2000" dirty="0"/>
          </a:p>
          <a:p>
            <a:pPr marL="914400" lvl="1" indent="-457200">
              <a:buFont typeface="Arial" charset="0"/>
              <a:buChar char="•"/>
            </a:pPr>
            <a:r>
              <a:rPr lang="en-US" sz="2000" dirty="0"/>
              <a:t>Date-time:    </a:t>
            </a:r>
            <a:r>
              <a:rPr lang="en-US" sz="2000" b="1" dirty="0"/>
              <a:t>Date</a:t>
            </a:r>
            <a:r>
              <a:rPr lang="en-US" sz="2000" dirty="0"/>
              <a:t> or </a:t>
            </a:r>
            <a:r>
              <a:rPr lang="en-US" sz="2000" b="1" dirty="0" err="1"/>
              <a:t>POSIXct</a:t>
            </a:r>
            <a:endParaRPr lang="en-US" sz="2000" dirty="0"/>
          </a:p>
          <a:p>
            <a:pPr marL="914400" lvl="1" indent="-457200">
              <a:buFont typeface="Arial" charset="0"/>
              <a:buChar char="•"/>
            </a:pPr>
            <a:r>
              <a:rPr lang="en-US" sz="2000" dirty="0"/>
              <a:t>Categorial:   </a:t>
            </a:r>
            <a:r>
              <a:rPr lang="en-US" sz="2000" b="1" dirty="0"/>
              <a:t>factor</a:t>
            </a:r>
            <a:endParaRPr lang="en-US" sz="2000" dirty="0"/>
          </a:p>
          <a:p>
            <a:pPr marL="914400" lvl="1" indent="-457200">
              <a:buFont typeface="Arial" charset="0"/>
              <a:buChar char="•"/>
            </a:pPr>
            <a:r>
              <a:rPr lang="en-US" sz="2000" dirty="0"/>
              <a:t>All others:     </a:t>
            </a:r>
            <a:r>
              <a:rPr lang="en-US" sz="2000" b="1" dirty="0"/>
              <a:t>character</a:t>
            </a:r>
            <a:endParaRPr lang="en-US" sz="2000" dirty="0"/>
          </a:p>
          <a:p>
            <a:pPr marL="457200" indent="-457200">
              <a:buFont typeface="Arial" charset="0"/>
              <a:buChar char="•"/>
            </a:pPr>
            <a:endParaRPr lang="en-US" sz="2000" dirty="0"/>
          </a:p>
          <a:p>
            <a:pPr marL="914400" lvl="1" indent="-457200">
              <a:buFont typeface="Arial" charset="0"/>
              <a:buChar char="•"/>
            </a:pPr>
            <a:endParaRPr lang="en-US" sz="2000" dirty="0"/>
          </a:p>
        </p:txBody>
      </p:sp>
      <p:sp>
        <p:nvSpPr>
          <p:cNvPr id="4" name="TextBox 3"/>
          <p:cNvSpPr txBox="1"/>
          <p:nvPr/>
        </p:nvSpPr>
        <p:spPr>
          <a:xfrm>
            <a:off x="6379797" y="1901952"/>
            <a:ext cx="5262704" cy="3847207"/>
          </a:xfrm>
          <a:prstGeom prst="rect">
            <a:avLst/>
          </a:prstGeom>
          <a:noFill/>
        </p:spPr>
        <p:txBody>
          <a:bodyPr wrap="square" rtlCol="0">
            <a:spAutoFit/>
          </a:bodyPr>
          <a:lstStyle/>
          <a:p>
            <a:pPr marL="457200" indent="-457200">
              <a:buFont typeface="Arial" charset="0"/>
              <a:buChar char="•"/>
            </a:pPr>
            <a:r>
              <a:rPr lang="en-US" sz="2800" dirty="0"/>
              <a:t>Visualize distributions</a:t>
            </a:r>
          </a:p>
          <a:p>
            <a:pPr marL="914400" lvl="1" indent="-457200">
              <a:buFont typeface="Arial" charset="0"/>
              <a:buChar char="•"/>
            </a:pPr>
            <a:r>
              <a:rPr lang="en-US" sz="2000" dirty="0"/>
              <a:t>Numeric variables: </a:t>
            </a:r>
            <a:r>
              <a:rPr lang="en-US" sz="2000" b="1" dirty="0"/>
              <a:t>histogram</a:t>
            </a:r>
            <a:endParaRPr lang="en-US" sz="2000" dirty="0"/>
          </a:p>
          <a:p>
            <a:pPr marL="914400" lvl="1" indent="-457200">
              <a:buFont typeface="Arial" charset="0"/>
              <a:buChar char="•"/>
            </a:pPr>
            <a:r>
              <a:rPr lang="en-US" sz="2000" dirty="0"/>
              <a:t>Categorical variables: </a:t>
            </a:r>
            <a:r>
              <a:rPr lang="en-US" sz="2000" b="1" dirty="0"/>
              <a:t>summary</a:t>
            </a:r>
            <a:endParaRPr lang="en-US" sz="2000" dirty="0"/>
          </a:p>
          <a:p>
            <a:pPr marL="914400" lvl="1" indent="-457200">
              <a:buFont typeface="Arial" charset="0"/>
              <a:buChar char="•"/>
            </a:pPr>
            <a:r>
              <a:rPr lang="en-US" sz="2000" dirty="0"/>
              <a:t>Character variables: </a:t>
            </a:r>
            <a:r>
              <a:rPr lang="en-US" sz="2000" b="1" dirty="0"/>
              <a:t>sample</a:t>
            </a:r>
          </a:p>
          <a:p>
            <a:pPr marL="914400" lvl="1" indent="-457200">
              <a:buFont typeface="Arial" charset="0"/>
              <a:buChar char="•"/>
            </a:pPr>
            <a:endParaRPr lang="en-US" sz="2000" dirty="0"/>
          </a:p>
          <a:p>
            <a:pPr marL="457200" indent="-457200">
              <a:buFont typeface="Arial" charset="0"/>
              <a:buChar char="•"/>
            </a:pPr>
            <a:r>
              <a:rPr lang="en-US" sz="2800" dirty="0"/>
              <a:t>Is the data as expected?</a:t>
            </a:r>
          </a:p>
          <a:p>
            <a:pPr marL="914400" lvl="1" indent="-457200">
              <a:buFont typeface="Arial" charset="0"/>
              <a:buChar char="•"/>
            </a:pPr>
            <a:r>
              <a:rPr lang="en-US" sz="2000" dirty="0"/>
              <a:t>Range and shape of distribution</a:t>
            </a:r>
          </a:p>
          <a:p>
            <a:pPr marL="914400" lvl="1" indent="-457200">
              <a:buFont typeface="Arial" charset="0"/>
              <a:buChar char="•"/>
            </a:pPr>
            <a:r>
              <a:rPr lang="en-US" sz="2000" dirty="0"/>
              <a:t>Number and breakdown of categories</a:t>
            </a:r>
          </a:p>
          <a:p>
            <a:pPr marL="914400" lvl="1" indent="-457200">
              <a:buFont typeface="Arial" charset="0"/>
              <a:buChar char="•"/>
            </a:pPr>
            <a:r>
              <a:rPr lang="en-US" sz="2000" dirty="0"/>
              <a:t>Properties of character variables</a:t>
            </a:r>
          </a:p>
          <a:p>
            <a:pPr marL="914400" lvl="1" indent="-457200">
              <a:buFont typeface="Arial" charset="0"/>
              <a:buChar char="•"/>
            </a:pPr>
            <a:endParaRPr lang="en-US" sz="2000" dirty="0"/>
          </a:p>
          <a:p>
            <a:pPr marL="457200" indent="-457200">
              <a:buFont typeface="Arial" charset="0"/>
              <a:buChar char="•"/>
            </a:pPr>
            <a:r>
              <a:rPr lang="en-US" sz="2800" dirty="0"/>
              <a:t>Resolve data problems</a:t>
            </a:r>
          </a:p>
        </p:txBody>
      </p:sp>
    </p:spTree>
    <p:extLst>
      <p:ext uri="{BB962C8B-B14F-4D97-AF65-F5344CB8AC3E}">
        <p14:creationId xmlns:p14="http://schemas.microsoft.com/office/powerpoint/2010/main" val="2424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F913-E65E-0940-BBCE-E4407A06F732}"/>
              </a:ext>
            </a:extLst>
          </p:cNvPr>
          <p:cNvSpPr>
            <a:spLocks noGrp="1"/>
          </p:cNvSpPr>
          <p:nvPr>
            <p:ph type="title"/>
          </p:nvPr>
        </p:nvSpPr>
        <p:spPr/>
        <p:txBody>
          <a:bodyPr/>
          <a:lstStyle/>
          <a:p>
            <a:r>
              <a:rPr lang="en-US" dirty="0"/>
              <a:t>How do I know the data type of each column?</a:t>
            </a:r>
          </a:p>
        </p:txBody>
      </p:sp>
      <p:pic>
        <p:nvPicPr>
          <p:cNvPr id="4" name="Picture 3">
            <a:extLst>
              <a:ext uri="{FF2B5EF4-FFF2-40B4-BE49-F238E27FC236}">
                <a16:creationId xmlns:a16="http://schemas.microsoft.com/office/drawing/2014/main" id="{3DA53B85-BEC4-914F-AD61-5C66A61F5B0E}"/>
              </a:ext>
            </a:extLst>
          </p:cNvPr>
          <p:cNvPicPr>
            <a:picLocks noChangeAspect="1"/>
          </p:cNvPicPr>
          <p:nvPr/>
        </p:nvPicPr>
        <p:blipFill>
          <a:blip r:embed="rId3"/>
          <a:stretch>
            <a:fillRect/>
          </a:stretch>
        </p:blipFill>
        <p:spPr>
          <a:xfrm>
            <a:off x="711612" y="2084832"/>
            <a:ext cx="6788783" cy="3248620"/>
          </a:xfrm>
          <a:prstGeom prst="rect">
            <a:avLst/>
          </a:prstGeom>
        </p:spPr>
      </p:pic>
      <p:sp>
        <p:nvSpPr>
          <p:cNvPr id="5" name="TextBox 4">
            <a:extLst>
              <a:ext uri="{FF2B5EF4-FFF2-40B4-BE49-F238E27FC236}">
                <a16:creationId xmlns:a16="http://schemas.microsoft.com/office/drawing/2014/main" id="{8422EF03-1B10-ED4D-841E-88142E667B48}"/>
              </a:ext>
            </a:extLst>
          </p:cNvPr>
          <p:cNvSpPr txBox="1"/>
          <p:nvPr/>
        </p:nvSpPr>
        <p:spPr>
          <a:xfrm>
            <a:off x="7847635" y="2444833"/>
            <a:ext cx="4155312" cy="2554545"/>
          </a:xfrm>
          <a:prstGeom prst="rect">
            <a:avLst/>
          </a:prstGeom>
          <a:noFill/>
        </p:spPr>
        <p:txBody>
          <a:bodyPr wrap="square" rtlCol="0">
            <a:spAutoFit/>
          </a:bodyPr>
          <a:lstStyle/>
          <a:p>
            <a:r>
              <a:rPr lang="en-US" sz="2400" b="1" dirty="0" err="1">
                <a:solidFill>
                  <a:schemeClr val="accent1"/>
                </a:solidFill>
                <a:latin typeface="Andale Mono" panose="020B0509000000000004" pitchFamily="49" charset="0"/>
              </a:rPr>
              <a:t>chr</a:t>
            </a:r>
            <a:r>
              <a:rPr lang="en-US" sz="3200" dirty="0"/>
              <a:t> = character</a:t>
            </a:r>
          </a:p>
          <a:p>
            <a:r>
              <a:rPr lang="en-US" sz="2400" b="1" dirty="0" err="1">
                <a:solidFill>
                  <a:schemeClr val="accent1"/>
                </a:solidFill>
                <a:latin typeface="Andale Mono" panose="020B0509000000000004" pitchFamily="49" charset="0"/>
              </a:rPr>
              <a:t>num</a:t>
            </a:r>
            <a:r>
              <a:rPr lang="en-US" sz="3200" dirty="0"/>
              <a:t> = numeric</a:t>
            </a:r>
          </a:p>
          <a:p>
            <a:r>
              <a:rPr lang="en-US" sz="2400" b="1" dirty="0">
                <a:solidFill>
                  <a:schemeClr val="accent1"/>
                </a:solidFill>
                <a:latin typeface="Andale Mono" panose="020B0509000000000004" pitchFamily="49" charset="0"/>
              </a:rPr>
              <a:t>Factor</a:t>
            </a:r>
            <a:r>
              <a:rPr lang="en-US" sz="3200" dirty="0"/>
              <a:t> = categorical</a:t>
            </a:r>
          </a:p>
          <a:p>
            <a:r>
              <a:rPr lang="en-US" sz="2400" b="1" dirty="0" err="1">
                <a:solidFill>
                  <a:schemeClr val="accent1"/>
                </a:solidFill>
                <a:latin typeface="Andale Mono" panose="020B0509000000000004" pitchFamily="49" charset="0"/>
              </a:rPr>
              <a:t>POSIXct</a:t>
            </a:r>
            <a:r>
              <a:rPr lang="en-US" sz="3200" dirty="0"/>
              <a:t> = datetime</a:t>
            </a:r>
          </a:p>
          <a:p>
            <a:r>
              <a:rPr lang="en-US" sz="2400" b="1" dirty="0" err="1">
                <a:solidFill>
                  <a:schemeClr val="accent1"/>
                </a:solidFill>
                <a:latin typeface="Andale Mono" panose="020B0509000000000004" pitchFamily="49" charset="0"/>
              </a:rPr>
              <a:t>int</a:t>
            </a:r>
            <a:r>
              <a:rPr lang="en-US" sz="3200" dirty="0"/>
              <a:t> = integer</a:t>
            </a:r>
          </a:p>
        </p:txBody>
      </p:sp>
    </p:spTree>
    <p:extLst>
      <p:ext uri="{BB962C8B-B14F-4D97-AF65-F5344CB8AC3E}">
        <p14:creationId xmlns:p14="http://schemas.microsoft.com/office/powerpoint/2010/main" val="414065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case</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Convert Messy Data to Tidy</a:t>
            </a:r>
          </a:p>
        </p:txBody>
      </p:sp>
    </p:spTree>
    <p:extLst>
      <p:ext uri="{BB962C8B-B14F-4D97-AF65-F5344CB8AC3E}">
        <p14:creationId xmlns:p14="http://schemas.microsoft.com/office/powerpoint/2010/main" val="77207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4D5E3-49A6-D344-BD97-CFEF8EA205B5}"/>
              </a:ext>
            </a:extLst>
          </p:cNvPr>
          <p:cNvPicPr>
            <a:picLocks noChangeAspect="1"/>
          </p:cNvPicPr>
          <p:nvPr/>
        </p:nvPicPr>
        <p:blipFill>
          <a:blip r:embed="rId3"/>
          <a:stretch>
            <a:fillRect/>
          </a:stretch>
        </p:blipFill>
        <p:spPr>
          <a:xfrm>
            <a:off x="9977718" y="1288968"/>
            <a:ext cx="1037771" cy="1037771"/>
          </a:xfrm>
          <a:prstGeom prst="rect">
            <a:avLst/>
          </a:prstGeom>
        </p:spPr>
      </p:pic>
      <p:pic>
        <p:nvPicPr>
          <p:cNvPr id="2" name="Picture 1">
            <a:extLst>
              <a:ext uri="{FF2B5EF4-FFF2-40B4-BE49-F238E27FC236}">
                <a16:creationId xmlns:a16="http://schemas.microsoft.com/office/drawing/2014/main" id="{ECEA236C-32FA-8C4E-ACFF-8255A43F4AD3}"/>
              </a:ext>
            </a:extLst>
          </p:cNvPr>
          <p:cNvPicPr>
            <a:picLocks noChangeAspect="1"/>
          </p:cNvPicPr>
          <p:nvPr/>
        </p:nvPicPr>
        <p:blipFill>
          <a:blip r:embed="rId4"/>
          <a:stretch>
            <a:fillRect/>
          </a:stretch>
        </p:blipFill>
        <p:spPr>
          <a:xfrm>
            <a:off x="2584450" y="323850"/>
            <a:ext cx="7023100" cy="6210300"/>
          </a:xfrm>
          <a:prstGeom prst="rect">
            <a:avLst/>
          </a:prstGeom>
        </p:spPr>
      </p:pic>
    </p:spTree>
    <p:extLst>
      <p:ext uri="{BB962C8B-B14F-4D97-AF65-F5344CB8AC3E}">
        <p14:creationId xmlns:p14="http://schemas.microsoft.com/office/powerpoint/2010/main" val="438869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951679-A80C-EF4F-880F-B8030DAE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222" y="3049835"/>
            <a:ext cx="1041137" cy="1041137"/>
          </a:xfrm>
          <a:prstGeom prst="rect">
            <a:avLst/>
          </a:prstGeom>
        </p:spPr>
      </p:pic>
      <p:pic>
        <p:nvPicPr>
          <p:cNvPr id="3" name="Picture 2">
            <a:extLst>
              <a:ext uri="{FF2B5EF4-FFF2-40B4-BE49-F238E27FC236}">
                <a16:creationId xmlns:a16="http://schemas.microsoft.com/office/drawing/2014/main" id="{6E8FEA92-0B47-9D42-8F36-1654B69E96B9}"/>
              </a:ext>
            </a:extLst>
          </p:cNvPr>
          <p:cNvPicPr>
            <a:picLocks noChangeAspect="1"/>
          </p:cNvPicPr>
          <p:nvPr/>
        </p:nvPicPr>
        <p:blipFill>
          <a:blip r:embed="rId4"/>
          <a:stretch>
            <a:fillRect/>
          </a:stretch>
        </p:blipFill>
        <p:spPr>
          <a:xfrm>
            <a:off x="2463490" y="1464364"/>
            <a:ext cx="7792732" cy="4473007"/>
          </a:xfrm>
          <a:prstGeom prst="rect">
            <a:avLst/>
          </a:prstGeom>
        </p:spPr>
      </p:pic>
      <p:grpSp>
        <p:nvGrpSpPr>
          <p:cNvPr id="5" name="Group 4">
            <a:extLst>
              <a:ext uri="{FF2B5EF4-FFF2-40B4-BE49-F238E27FC236}">
                <a16:creationId xmlns:a16="http://schemas.microsoft.com/office/drawing/2014/main" id="{E6025EEB-15BE-B84B-80D3-5C68DE7324F4}"/>
              </a:ext>
            </a:extLst>
          </p:cNvPr>
          <p:cNvGrpSpPr/>
          <p:nvPr/>
        </p:nvGrpSpPr>
        <p:grpSpPr>
          <a:xfrm>
            <a:off x="5537487" y="295183"/>
            <a:ext cx="5239303" cy="1382869"/>
            <a:chOff x="896764" y="1568806"/>
            <a:chExt cx="2365216" cy="1634198"/>
          </a:xfrm>
        </p:grpSpPr>
        <p:sp>
          <p:nvSpPr>
            <p:cNvPr id="7" name="Rounded Rectangular Callout 6">
              <a:extLst>
                <a:ext uri="{FF2B5EF4-FFF2-40B4-BE49-F238E27FC236}">
                  <a16:creationId xmlns:a16="http://schemas.microsoft.com/office/drawing/2014/main" id="{D9A738AD-1689-C34B-9B5B-93D82469FE65}"/>
                </a:ext>
              </a:extLst>
            </p:cNvPr>
            <p:cNvSpPr/>
            <p:nvPr/>
          </p:nvSpPr>
          <p:spPr>
            <a:xfrm>
              <a:off x="896764" y="1568806"/>
              <a:ext cx="2365216" cy="1634198"/>
            </a:xfrm>
            <a:prstGeom prst="wedgeRoundRectCallout">
              <a:avLst>
                <a:gd name="adj1" fmla="val -83878"/>
                <a:gd name="adj2" fmla="val 1582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DEE5C8-4607-8144-85AA-1372D5090664}"/>
                </a:ext>
              </a:extLst>
            </p:cNvPr>
            <p:cNvSpPr txBox="1"/>
            <p:nvPr/>
          </p:nvSpPr>
          <p:spPr>
            <a:xfrm>
              <a:off x="896764" y="1620538"/>
              <a:ext cx="2365216" cy="1491225"/>
            </a:xfrm>
            <a:prstGeom prst="rect">
              <a:avLst/>
            </a:prstGeom>
            <a:noFill/>
          </p:spPr>
          <p:txBody>
            <a:bodyPr wrap="square" rtlCol="0" anchor="ctr">
              <a:spAutoFit/>
            </a:bodyPr>
            <a:lstStyle/>
            <a:p>
              <a:pPr algn="ctr"/>
              <a:r>
                <a:rPr lang="en-US" sz="2000" b="1" dirty="0" err="1">
                  <a:solidFill>
                    <a:schemeClr val="bg1"/>
                  </a:solidFill>
                  <a:latin typeface="Monaco" pitchFamily="2" charset="77"/>
                </a:rPr>
                <a:t>set.seed</a:t>
              </a:r>
              <a:r>
                <a:rPr lang="en-US" sz="2000" b="1" dirty="0">
                  <a:solidFill>
                    <a:schemeClr val="bg1"/>
                  </a:solidFill>
                  <a:latin typeface="Monaco" pitchFamily="2" charset="77"/>
                </a:rPr>
                <a:t>()</a:t>
              </a:r>
              <a:r>
                <a:rPr lang="en-US" sz="2800" dirty="0">
                  <a:solidFill>
                    <a:schemeClr val="bg1"/>
                  </a:solidFill>
                </a:rPr>
                <a:t>:</a:t>
              </a:r>
            </a:p>
            <a:p>
              <a:pPr algn="ctr"/>
              <a:r>
                <a:rPr lang="en-US" sz="2800" dirty="0">
                  <a:solidFill>
                    <a:schemeClr val="bg1"/>
                  </a:solidFill>
                </a:rPr>
                <a:t>set the random number generator</a:t>
              </a:r>
            </a:p>
            <a:p>
              <a:pPr algn="ctr"/>
              <a:r>
                <a:rPr lang="en-US" sz="2000" dirty="0">
                  <a:solidFill>
                    <a:schemeClr val="bg1"/>
                  </a:solidFill>
                </a:rPr>
                <a:t>makes sure “random” results are reproducible</a:t>
              </a:r>
              <a:endParaRPr lang="en-US" sz="2400" dirty="0">
                <a:solidFill>
                  <a:schemeClr val="bg1"/>
                </a:solidFill>
              </a:endParaRPr>
            </a:p>
          </p:txBody>
        </p:sp>
      </p:grpSp>
      <p:grpSp>
        <p:nvGrpSpPr>
          <p:cNvPr id="9" name="Group 8">
            <a:extLst>
              <a:ext uri="{FF2B5EF4-FFF2-40B4-BE49-F238E27FC236}">
                <a16:creationId xmlns:a16="http://schemas.microsoft.com/office/drawing/2014/main" id="{C1C8BFE3-03CD-314F-95F2-858DD387EC23}"/>
              </a:ext>
            </a:extLst>
          </p:cNvPr>
          <p:cNvGrpSpPr/>
          <p:nvPr/>
        </p:nvGrpSpPr>
        <p:grpSpPr>
          <a:xfrm>
            <a:off x="418640" y="1344112"/>
            <a:ext cx="2044850" cy="2040760"/>
            <a:chOff x="896764" y="1568806"/>
            <a:chExt cx="2365216" cy="1634198"/>
          </a:xfrm>
        </p:grpSpPr>
        <p:sp>
          <p:nvSpPr>
            <p:cNvPr id="10" name="Rounded Rectangular Callout 9">
              <a:extLst>
                <a:ext uri="{FF2B5EF4-FFF2-40B4-BE49-F238E27FC236}">
                  <a16:creationId xmlns:a16="http://schemas.microsoft.com/office/drawing/2014/main" id="{98E51E84-A538-544B-80E3-C3C051F3009F}"/>
                </a:ext>
              </a:extLst>
            </p:cNvPr>
            <p:cNvSpPr/>
            <p:nvPr/>
          </p:nvSpPr>
          <p:spPr>
            <a:xfrm>
              <a:off x="896764" y="1568806"/>
              <a:ext cx="2365216" cy="1634198"/>
            </a:xfrm>
            <a:prstGeom prst="wedgeRoundRectCallout">
              <a:avLst>
                <a:gd name="adj1" fmla="val 70066"/>
                <a:gd name="adj2" fmla="val 7229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F7D4C36-C53C-C744-B39F-75A422F60514}"/>
                </a:ext>
              </a:extLst>
            </p:cNvPr>
            <p:cNvSpPr txBox="1"/>
            <p:nvPr/>
          </p:nvSpPr>
          <p:spPr>
            <a:xfrm>
              <a:off x="896764" y="1639089"/>
              <a:ext cx="2365216" cy="1454120"/>
            </a:xfrm>
            <a:prstGeom prst="rect">
              <a:avLst/>
            </a:prstGeom>
            <a:noFill/>
          </p:spPr>
          <p:txBody>
            <a:bodyPr wrap="square" rtlCol="0" anchor="ctr">
              <a:spAutoFit/>
            </a:bodyPr>
            <a:lstStyle/>
            <a:p>
              <a:pPr algn="ctr"/>
              <a:r>
                <a:rPr lang="en-US" sz="2000" b="1" dirty="0" err="1">
                  <a:solidFill>
                    <a:schemeClr val="bg1"/>
                  </a:solidFill>
                  <a:latin typeface="Monaco" pitchFamily="2" charset="77"/>
                </a:rPr>
                <a:t>sample_n</a:t>
              </a:r>
              <a:r>
                <a:rPr lang="en-US" sz="2000" b="1" dirty="0">
                  <a:solidFill>
                    <a:schemeClr val="bg1"/>
                  </a:solidFill>
                  <a:latin typeface="Monaco" pitchFamily="2" charset="77"/>
                </a:rPr>
                <a:t>()</a:t>
              </a:r>
              <a:r>
                <a:rPr lang="en-US" sz="2800" i="1" dirty="0">
                  <a:solidFill>
                    <a:schemeClr val="bg1"/>
                  </a:solidFill>
                </a:rPr>
                <a:t>:</a:t>
              </a:r>
            </a:p>
            <a:p>
              <a:pPr algn="ctr"/>
              <a:r>
                <a:rPr lang="en-US" sz="2800" dirty="0">
                  <a:solidFill>
                    <a:schemeClr val="bg1"/>
                  </a:solidFill>
                </a:rPr>
                <a:t>sample rows from a data frame</a:t>
              </a:r>
              <a:endParaRPr lang="en-US" sz="2000" dirty="0">
                <a:solidFill>
                  <a:schemeClr val="bg1"/>
                </a:solidFill>
              </a:endParaRPr>
            </a:p>
          </p:txBody>
        </p:sp>
      </p:grpSp>
      <p:grpSp>
        <p:nvGrpSpPr>
          <p:cNvPr id="12" name="Group 11">
            <a:extLst>
              <a:ext uri="{FF2B5EF4-FFF2-40B4-BE49-F238E27FC236}">
                <a16:creationId xmlns:a16="http://schemas.microsoft.com/office/drawing/2014/main" id="{02BCCCB0-6B70-F446-A5BE-47A54EE2A84D}"/>
              </a:ext>
            </a:extLst>
          </p:cNvPr>
          <p:cNvGrpSpPr/>
          <p:nvPr/>
        </p:nvGrpSpPr>
        <p:grpSpPr>
          <a:xfrm>
            <a:off x="399928" y="4075409"/>
            <a:ext cx="2044850" cy="2550909"/>
            <a:chOff x="896764" y="1568806"/>
            <a:chExt cx="2365216" cy="1634198"/>
          </a:xfrm>
        </p:grpSpPr>
        <p:sp>
          <p:nvSpPr>
            <p:cNvPr id="13" name="Rounded Rectangular Callout 12">
              <a:extLst>
                <a:ext uri="{FF2B5EF4-FFF2-40B4-BE49-F238E27FC236}">
                  <a16:creationId xmlns:a16="http://schemas.microsoft.com/office/drawing/2014/main" id="{7B5CC064-6014-314E-9245-3322571DFE02}"/>
                </a:ext>
              </a:extLst>
            </p:cNvPr>
            <p:cNvSpPr/>
            <p:nvPr/>
          </p:nvSpPr>
          <p:spPr>
            <a:xfrm>
              <a:off x="896764" y="1568806"/>
              <a:ext cx="2365216" cy="1634198"/>
            </a:xfrm>
            <a:prstGeom prst="wedgeRoundRectCallout">
              <a:avLst>
                <a:gd name="adj1" fmla="val 71628"/>
                <a:gd name="adj2" fmla="val -4575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DB651A-E0DD-5A42-BD19-3FF547072614}"/>
                </a:ext>
              </a:extLst>
            </p:cNvPr>
            <p:cNvSpPr txBox="1"/>
            <p:nvPr/>
          </p:nvSpPr>
          <p:spPr>
            <a:xfrm>
              <a:off x="896764" y="1646472"/>
              <a:ext cx="2365216" cy="1439356"/>
            </a:xfrm>
            <a:prstGeom prst="rect">
              <a:avLst/>
            </a:prstGeom>
            <a:noFill/>
          </p:spPr>
          <p:txBody>
            <a:bodyPr wrap="square" rtlCol="0" anchor="ctr">
              <a:spAutoFit/>
            </a:bodyPr>
            <a:lstStyle/>
            <a:p>
              <a:pPr algn="ctr"/>
              <a:r>
                <a:rPr lang="en-US" sz="2000" b="1" dirty="0">
                  <a:solidFill>
                    <a:schemeClr val="bg1"/>
                  </a:solidFill>
                  <a:latin typeface="Monaco" pitchFamily="2" charset="77"/>
                </a:rPr>
                <a:t>pull()</a:t>
              </a:r>
              <a:r>
                <a:rPr lang="en-US" sz="2800" i="1" dirty="0">
                  <a:solidFill>
                    <a:schemeClr val="bg1"/>
                  </a:solidFill>
                </a:rPr>
                <a:t>:</a:t>
              </a:r>
            </a:p>
            <a:p>
              <a:pPr algn="ctr"/>
              <a:r>
                <a:rPr lang="en-US" sz="2800" dirty="0">
                  <a:solidFill>
                    <a:schemeClr val="bg1"/>
                  </a:solidFill>
                </a:rPr>
                <a:t>extract a single column and display it compactly</a:t>
              </a:r>
              <a:endParaRPr lang="en-US" sz="2000" dirty="0">
                <a:solidFill>
                  <a:schemeClr val="bg1"/>
                </a:solidFill>
              </a:endParaRPr>
            </a:p>
          </p:txBody>
        </p:sp>
      </p:grpSp>
    </p:spTree>
    <p:extLst>
      <p:ext uri="{BB962C8B-B14F-4D97-AF65-F5344CB8AC3E}">
        <p14:creationId xmlns:p14="http://schemas.microsoft.com/office/powerpoint/2010/main" val="165285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385DE3-EA5A-D445-A65E-6D69AAA63C0E}"/>
              </a:ext>
            </a:extLst>
          </p:cNvPr>
          <p:cNvPicPr>
            <a:picLocks noChangeAspect="1"/>
          </p:cNvPicPr>
          <p:nvPr/>
        </p:nvPicPr>
        <p:blipFill>
          <a:blip r:embed="rId3"/>
          <a:stretch>
            <a:fillRect/>
          </a:stretch>
        </p:blipFill>
        <p:spPr>
          <a:xfrm>
            <a:off x="147919" y="728496"/>
            <a:ext cx="10584568" cy="5386789"/>
          </a:xfrm>
          <a:prstGeom prst="rect">
            <a:avLst/>
          </a:prstGeom>
        </p:spPr>
      </p:pic>
      <p:pic>
        <p:nvPicPr>
          <p:cNvPr id="6" name="Picture 5">
            <a:extLst>
              <a:ext uri="{FF2B5EF4-FFF2-40B4-BE49-F238E27FC236}">
                <a16:creationId xmlns:a16="http://schemas.microsoft.com/office/drawing/2014/main" id="{AA951679-A80C-EF4F-880F-B8030DAED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6615" y="2639213"/>
            <a:ext cx="1041137" cy="1041137"/>
          </a:xfrm>
          <a:prstGeom prst="rect">
            <a:avLst/>
          </a:prstGeom>
        </p:spPr>
      </p:pic>
    </p:spTree>
    <p:extLst>
      <p:ext uri="{BB962C8B-B14F-4D97-AF65-F5344CB8AC3E}">
        <p14:creationId xmlns:p14="http://schemas.microsoft.com/office/powerpoint/2010/main" val="15654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556C40-8E3E-4F41-AC78-F342D01E0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272" y="1218172"/>
            <a:ext cx="1041137" cy="1041137"/>
          </a:xfrm>
          <a:prstGeom prst="rect">
            <a:avLst/>
          </a:prstGeom>
        </p:spPr>
      </p:pic>
      <p:pic>
        <p:nvPicPr>
          <p:cNvPr id="5" name="Content Placeholder 4">
            <a:extLst>
              <a:ext uri="{FF2B5EF4-FFF2-40B4-BE49-F238E27FC236}">
                <a16:creationId xmlns:a16="http://schemas.microsoft.com/office/drawing/2014/main" id="{8DF5FA33-35E7-D248-A575-6EE92468871C}"/>
              </a:ext>
            </a:extLst>
          </p:cNvPr>
          <p:cNvPicPr>
            <a:picLocks noGrp="1" noChangeAspect="1"/>
          </p:cNvPicPr>
          <p:nvPr>
            <p:ph idx="1"/>
          </p:nvPr>
        </p:nvPicPr>
        <p:blipFill>
          <a:blip r:embed="rId4"/>
          <a:stretch>
            <a:fillRect/>
          </a:stretch>
        </p:blipFill>
        <p:spPr>
          <a:xfrm>
            <a:off x="2198245" y="142928"/>
            <a:ext cx="7645002" cy="6715072"/>
          </a:xfrm>
          <a:prstGeom prst="rect">
            <a:avLst/>
          </a:prstGeom>
        </p:spPr>
      </p:pic>
      <p:grpSp>
        <p:nvGrpSpPr>
          <p:cNvPr id="8" name="Group 7">
            <a:extLst>
              <a:ext uri="{FF2B5EF4-FFF2-40B4-BE49-F238E27FC236}">
                <a16:creationId xmlns:a16="http://schemas.microsoft.com/office/drawing/2014/main" id="{E0363436-8943-3542-A107-D9DED7C9BC4A}"/>
              </a:ext>
            </a:extLst>
          </p:cNvPr>
          <p:cNvGrpSpPr/>
          <p:nvPr/>
        </p:nvGrpSpPr>
        <p:grpSpPr>
          <a:xfrm>
            <a:off x="316953" y="2555145"/>
            <a:ext cx="2435341" cy="1498244"/>
            <a:chOff x="896764" y="1568806"/>
            <a:chExt cx="2365216" cy="1634198"/>
          </a:xfrm>
        </p:grpSpPr>
        <p:sp>
          <p:nvSpPr>
            <p:cNvPr id="9" name="Rounded Rectangular Callout 8">
              <a:extLst>
                <a:ext uri="{FF2B5EF4-FFF2-40B4-BE49-F238E27FC236}">
                  <a16:creationId xmlns:a16="http://schemas.microsoft.com/office/drawing/2014/main" id="{A44E81E3-BC05-9D46-8BAB-A0D708B8FCE0}"/>
                </a:ext>
              </a:extLst>
            </p:cNvPr>
            <p:cNvSpPr/>
            <p:nvPr/>
          </p:nvSpPr>
          <p:spPr>
            <a:xfrm>
              <a:off x="896764" y="1568806"/>
              <a:ext cx="2365216" cy="1634198"/>
            </a:xfrm>
            <a:prstGeom prst="wedgeRoundRectCallout">
              <a:avLst>
                <a:gd name="adj1" fmla="val 123192"/>
                <a:gd name="adj2" fmla="val -8349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BFBBBF-6D45-6741-8559-6B9B4D47806B}"/>
                </a:ext>
              </a:extLst>
            </p:cNvPr>
            <p:cNvSpPr txBox="1"/>
            <p:nvPr/>
          </p:nvSpPr>
          <p:spPr>
            <a:xfrm>
              <a:off x="896764" y="1711524"/>
              <a:ext cx="2365216" cy="1309249"/>
            </a:xfrm>
            <a:prstGeom prst="rect">
              <a:avLst/>
            </a:prstGeom>
            <a:noFill/>
          </p:spPr>
          <p:txBody>
            <a:bodyPr wrap="square" rtlCol="0" anchor="ctr">
              <a:spAutoFit/>
            </a:bodyPr>
            <a:lstStyle/>
            <a:p>
              <a:pPr algn="ctr"/>
              <a:r>
                <a:rPr lang="en-US" b="1" dirty="0" err="1">
                  <a:solidFill>
                    <a:schemeClr val="bg1"/>
                  </a:solidFill>
                  <a:latin typeface="Monaco" pitchFamily="2" charset="77"/>
                </a:rPr>
                <a:t>binwidth</a:t>
              </a:r>
              <a:r>
                <a:rPr lang="en-US" sz="2400" dirty="0">
                  <a:solidFill>
                    <a:schemeClr val="bg1"/>
                  </a:solidFill>
                </a:rPr>
                <a:t>:</a:t>
              </a:r>
            </a:p>
            <a:p>
              <a:pPr algn="ctr"/>
              <a:r>
                <a:rPr lang="en-US" sz="2400" dirty="0">
                  <a:solidFill>
                    <a:schemeClr val="bg1"/>
                  </a:solidFill>
                </a:rPr>
                <a:t>width of the bins of a histogram</a:t>
              </a:r>
              <a:endParaRPr lang="en-US" dirty="0">
                <a:solidFill>
                  <a:schemeClr val="bg1"/>
                </a:solidFill>
              </a:endParaRPr>
            </a:p>
          </p:txBody>
        </p:sp>
      </p:grpSp>
    </p:spTree>
    <p:extLst>
      <p:ext uri="{BB962C8B-B14F-4D97-AF65-F5344CB8AC3E}">
        <p14:creationId xmlns:p14="http://schemas.microsoft.com/office/powerpoint/2010/main" val="22927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675927-5438-4A46-9E9C-CC5D3E2FF649}"/>
              </a:ext>
            </a:extLst>
          </p:cNvPr>
          <p:cNvPicPr>
            <a:picLocks noChangeAspect="1"/>
          </p:cNvPicPr>
          <p:nvPr/>
        </p:nvPicPr>
        <p:blipFill>
          <a:blip r:embed="rId3"/>
          <a:stretch>
            <a:fillRect/>
          </a:stretch>
        </p:blipFill>
        <p:spPr>
          <a:xfrm>
            <a:off x="994336" y="981635"/>
            <a:ext cx="9618540" cy="4908175"/>
          </a:xfrm>
          <a:prstGeom prst="rect">
            <a:avLst/>
          </a:prstGeom>
        </p:spPr>
      </p:pic>
      <p:pic>
        <p:nvPicPr>
          <p:cNvPr id="6" name="Picture 5">
            <a:extLst>
              <a:ext uri="{FF2B5EF4-FFF2-40B4-BE49-F238E27FC236}">
                <a16:creationId xmlns:a16="http://schemas.microsoft.com/office/drawing/2014/main" id="{AA951679-A80C-EF4F-880F-B8030DAED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7430" y="2710117"/>
            <a:ext cx="1041137" cy="1041137"/>
          </a:xfrm>
          <a:prstGeom prst="rect">
            <a:avLst/>
          </a:prstGeom>
        </p:spPr>
      </p:pic>
      <p:grpSp>
        <p:nvGrpSpPr>
          <p:cNvPr id="5" name="Group 4">
            <a:extLst>
              <a:ext uri="{FF2B5EF4-FFF2-40B4-BE49-F238E27FC236}">
                <a16:creationId xmlns:a16="http://schemas.microsoft.com/office/drawing/2014/main" id="{90F3325C-38BD-774E-95AD-80D1740D6DED}"/>
              </a:ext>
            </a:extLst>
          </p:cNvPr>
          <p:cNvGrpSpPr/>
          <p:nvPr/>
        </p:nvGrpSpPr>
        <p:grpSpPr>
          <a:xfrm>
            <a:off x="5810538" y="3277963"/>
            <a:ext cx="2044850" cy="1876498"/>
            <a:chOff x="896764" y="1568806"/>
            <a:chExt cx="2365216" cy="1634198"/>
          </a:xfrm>
        </p:grpSpPr>
        <p:sp>
          <p:nvSpPr>
            <p:cNvPr id="7" name="Rounded Rectangular Callout 6">
              <a:extLst>
                <a:ext uri="{FF2B5EF4-FFF2-40B4-BE49-F238E27FC236}">
                  <a16:creationId xmlns:a16="http://schemas.microsoft.com/office/drawing/2014/main" id="{C55F494C-8957-2540-829F-53111D8B6653}"/>
                </a:ext>
              </a:extLst>
            </p:cNvPr>
            <p:cNvSpPr/>
            <p:nvPr/>
          </p:nvSpPr>
          <p:spPr>
            <a:xfrm>
              <a:off x="896764" y="1568806"/>
              <a:ext cx="2365216" cy="1634198"/>
            </a:xfrm>
            <a:prstGeom prst="wedgeRoundRectCallout">
              <a:avLst>
                <a:gd name="adj1" fmla="val -156113"/>
                <a:gd name="adj2" fmla="val -6105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6C3423-EB32-1747-B890-A467F1019B74}"/>
                </a:ext>
              </a:extLst>
            </p:cNvPr>
            <p:cNvSpPr txBox="1"/>
            <p:nvPr/>
          </p:nvSpPr>
          <p:spPr>
            <a:xfrm>
              <a:off x="896764" y="1763069"/>
              <a:ext cx="2365216" cy="1206160"/>
            </a:xfrm>
            <a:prstGeom prst="rect">
              <a:avLst/>
            </a:prstGeom>
            <a:noFill/>
          </p:spPr>
          <p:txBody>
            <a:bodyPr wrap="square" rtlCol="0" anchor="ctr">
              <a:spAutoFit/>
            </a:bodyPr>
            <a:lstStyle/>
            <a:p>
              <a:pPr algn="ctr"/>
              <a:r>
                <a:rPr lang="en-US" sz="2000" b="1" dirty="0" err="1">
                  <a:solidFill>
                    <a:schemeClr val="bg1"/>
                  </a:solidFill>
                  <a:latin typeface="Monaco" pitchFamily="2" charset="77"/>
                </a:rPr>
                <a:t>as_factor</a:t>
              </a:r>
              <a:r>
                <a:rPr lang="en-US" sz="2000" b="1" dirty="0">
                  <a:solidFill>
                    <a:schemeClr val="bg1"/>
                  </a:solidFill>
                  <a:latin typeface="Monaco" pitchFamily="2" charset="77"/>
                </a:rPr>
                <a:t>()</a:t>
              </a:r>
              <a:r>
                <a:rPr lang="en-US" sz="2800" i="1" dirty="0">
                  <a:solidFill>
                    <a:schemeClr val="bg1"/>
                  </a:solidFill>
                </a:rPr>
                <a:t>:</a:t>
              </a:r>
            </a:p>
            <a:p>
              <a:pPr algn="ctr"/>
              <a:r>
                <a:rPr lang="en-US" sz="2800" dirty="0">
                  <a:solidFill>
                    <a:schemeClr val="bg1"/>
                  </a:solidFill>
                </a:rPr>
                <a:t>convert to factor</a:t>
              </a:r>
              <a:endParaRPr lang="en-US" sz="2000" dirty="0">
                <a:solidFill>
                  <a:schemeClr val="bg1"/>
                </a:solidFill>
              </a:endParaRPr>
            </a:p>
          </p:txBody>
        </p:sp>
      </p:grpSp>
      <p:grpSp>
        <p:nvGrpSpPr>
          <p:cNvPr id="9" name="Group 8">
            <a:extLst>
              <a:ext uri="{FF2B5EF4-FFF2-40B4-BE49-F238E27FC236}">
                <a16:creationId xmlns:a16="http://schemas.microsoft.com/office/drawing/2014/main" id="{4A57B3BE-668F-0E43-BA68-17145831828D}"/>
              </a:ext>
            </a:extLst>
          </p:cNvPr>
          <p:cNvGrpSpPr/>
          <p:nvPr/>
        </p:nvGrpSpPr>
        <p:grpSpPr>
          <a:xfrm>
            <a:off x="2652182" y="712694"/>
            <a:ext cx="2044851" cy="1756112"/>
            <a:chOff x="896764" y="1568806"/>
            <a:chExt cx="2365216" cy="1634198"/>
          </a:xfrm>
        </p:grpSpPr>
        <p:sp>
          <p:nvSpPr>
            <p:cNvPr id="10" name="Rounded Rectangular Callout 9">
              <a:extLst>
                <a:ext uri="{FF2B5EF4-FFF2-40B4-BE49-F238E27FC236}">
                  <a16:creationId xmlns:a16="http://schemas.microsoft.com/office/drawing/2014/main" id="{C2B730A2-EE6A-DE46-8122-1E29AB41FEAF}"/>
                </a:ext>
              </a:extLst>
            </p:cNvPr>
            <p:cNvSpPr/>
            <p:nvPr/>
          </p:nvSpPr>
          <p:spPr>
            <a:xfrm>
              <a:off x="896764" y="1568806"/>
              <a:ext cx="2365216" cy="1634198"/>
            </a:xfrm>
            <a:prstGeom prst="wedgeRoundRectCallout">
              <a:avLst>
                <a:gd name="adj1" fmla="val -56263"/>
                <a:gd name="adj2" fmla="val 7339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94C4C1-9C74-4142-9879-820434FF8452}"/>
                </a:ext>
              </a:extLst>
            </p:cNvPr>
            <p:cNvSpPr txBox="1"/>
            <p:nvPr/>
          </p:nvSpPr>
          <p:spPr>
            <a:xfrm>
              <a:off x="896764" y="1760326"/>
              <a:ext cx="2365216" cy="1211656"/>
            </a:xfrm>
            <a:prstGeom prst="rect">
              <a:avLst/>
            </a:prstGeom>
            <a:noFill/>
          </p:spPr>
          <p:txBody>
            <a:bodyPr wrap="square" rtlCol="0" anchor="ctr">
              <a:spAutoFit/>
            </a:bodyPr>
            <a:lstStyle/>
            <a:p>
              <a:pPr algn="ctr"/>
              <a:r>
                <a:rPr lang="en-US" sz="2800" dirty="0">
                  <a:solidFill>
                    <a:schemeClr val="bg1"/>
                  </a:solidFill>
                </a:rPr>
                <a:t>Overwrite existing </a:t>
              </a:r>
              <a:r>
                <a:rPr lang="en-US" sz="2000" dirty="0">
                  <a:solidFill>
                    <a:schemeClr val="bg1"/>
                  </a:solidFill>
                  <a:latin typeface="Monaco" pitchFamily="2" charset="77"/>
                </a:rPr>
                <a:t>SEX </a:t>
              </a:r>
              <a:r>
                <a:rPr lang="en-US" sz="2800" dirty="0">
                  <a:solidFill>
                    <a:schemeClr val="bg1"/>
                  </a:solidFill>
                </a:rPr>
                <a:t>column</a:t>
              </a:r>
            </a:p>
          </p:txBody>
        </p:sp>
      </p:grpSp>
      <p:grpSp>
        <p:nvGrpSpPr>
          <p:cNvPr id="12" name="Group 11">
            <a:extLst>
              <a:ext uri="{FF2B5EF4-FFF2-40B4-BE49-F238E27FC236}">
                <a16:creationId xmlns:a16="http://schemas.microsoft.com/office/drawing/2014/main" id="{A2199DAA-0D64-504E-80F9-0FC103317E7D}"/>
              </a:ext>
            </a:extLst>
          </p:cNvPr>
          <p:cNvGrpSpPr/>
          <p:nvPr/>
        </p:nvGrpSpPr>
        <p:grpSpPr>
          <a:xfrm>
            <a:off x="3493506" y="4567371"/>
            <a:ext cx="2044850" cy="1871974"/>
            <a:chOff x="896764" y="1568806"/>
            <a:chExt cx="2365216" cy="1634198"/>
          </a:xfrm>
        </p:grpSpPr>
        <p:sp>
          <p:nvSpPr>
            <p:cNvPr id="13" name="Rounded Rectangular Callout 12">
              <a:extLst>
                <a:ext uri="{FF2B5EF4-FFF2-40B4-BE49-F238E27FC236}">
                  <a16:creationId xmlns:a16="http://schemas.microsoft.com/office/drawing/2014/main" id="{A65FB1BD-E50E-7D48-9148-03427CB035A7}"/>
                </a:ext>
              </a:extLst>
            </p:cNvPr>
            <p:cNvSpPr/>
            <p:nvPr/>
          </p:nvSpPr>
          <p:spPr>
            <a:xfrm>
              <a:off x="896764" y="1568806"/>
              <a:ext cx="2365216" cy="1634198"/>
            </a:xfrm>
            <a:prstGeom prst="wedgeRoundRectCallout">
              <a:avLst>
                <a:gd name="adj1" fmla="val -111051"/>
                <a:gd name="adj2" fmla="val -696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9E75BD-8D36-D940-888C-4CDF58226844}"/>
                </a:ext>
              </a:extLst>
            </p:cNvPr>
            <p:cNvSpPr txBox="1"/>
            <p:nvPr/>
          </p:nvSpPr>
          <p:spPr>
            <a:xfrm>
              <a:off x="896764" y="1573534"/>
              <a:ext cx="2365216" cy="1585231"/>
            </a:xfrm>
            <a:prstGeom prst="rect">
              <a:avLst/>
            </a:prstGeom>
            <a:noFill/>
          </p:spPr>
          <p:txBody>
            <a:bodyPr wrap="square" rtlCol="0" anchor="ctr">
              <a:spAutoFit/>
            </a:bodyPr>
            <a:lstStyle/>
            <a:p>
              <a:pPr algn="ctr"/>
              <a:r>
                <a:rPr lang="en-US" sz="2000" b="1" dirty="0">
                  <a:solidFill>
                    <a:schemeClr val="bg1"/>
                  </a:solidFill>
                  <a:latin typeface="Monaco" pitchFamily="2" charset="77"/>
                </a:rPr>
                <a:t>summary()</a:t>
              </a:r>
              <a:r>
                <a:rPr lang="en-US" sz="2800" i="1" dirty="0">
                  <a:solidFill>
                    <a:schemeClr val="bg1"/>
                  </a:solidFill>
                </a:rPr>
                <a:t>:</a:t>
              </a:r>
            </a:p>
            <a:p>
              <a:pPr algn="ctr"/>
              <a:r>
                <a:rPr lang="en-US" sz="2800" dirty="0">
                  <a:solidFill>
                    <a:schemeClr val="bg1"/>
                  </a:solidFill>
                </a:rPr>
                <a:t>concise statistical summary</a:t>
              </a:r>
              <a:endParaRPr lang="en-US" sz="2000" dirty="0">
                <a:solidFill>
                  <a:schemeClr val="bg1"/>
                </a:solidFill>
              </a:endParaRPr>
            </a:p>
          </p:txBody>
        </p:sp>
      </p:grpSp>
    </p:spTree>
    <p:extLst>
      <p:ext uri="{BB962C8B-B14F-4D97-AF65-F5344CB8AC3E}">
        <p14:creationId xmlns:p14="http://schemas.microsoft.com/office/powerpoint/2010/main" val="386313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3A5E4-93FD-C147-A9CB-C628F864B0E5}"/>
              </a:ext>
            </a:extLst>
          </p:cNvPr>
          <p:cNvPicPr>
            <a:picLocks noChangeAspect="1"/>
          </p:cNvPicPr>
          <p:nvPr/>
        </p:nvPicPr>
        <p:blipFill>
          <a:blip r:embed="rId3"/>
          <a:stretch>
            <a:fillRect/>
          </a:stretch>
        </p:blipFill>
        <p:spPr>
          <a:xfrm>
            <a:off x="2353235" y="246965"/>
            <a:ext cx="7436224" cy="6486514"/>
          </a:xfrm>
          <a:prstGeom prst="rect">
            <a:avLst/>
          </a:prstGeom>
        </p:spPr>
      </p:pic>
      <p:pic>
        <p:nvPicPr>
          <p:cNvPr id="4" name="Picture 3">
            <a:extLst>
              <a:ext uri="{FF2B5EF4-FFF2-40B4-BE49-F238E27FC236}">
                <a16:creationId xmlns:a16="http://schemas.microsoft.com/office/drawing/2014/main" id="{9EA47704-3039-1444-9E9C-1C7E70ACF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459" y="1242705"/>
            <a:ext cx="1041137" cy="1041137"/>
          </a:xfrm>
          <a:prstGeom prst="rect">
            <a:avLst/>
          </a:prstGeom>
        </p:spPr>
      </p:pic>
      <p:grpSp>
        <p:nvGrpSpPr>
          <p:cNvPr id="7" name="Group 6">
            <a:extLst>
              <a:ext uri="{FF2B5EF4-FFF2-40B4-BE49-F238E27FC236}">
                <a16:creationId xmlns:a16="http://schemas.microsoft.com/office/drawing/2014/main" id="{6C7E61E5-EC61-3F4A-9B50-B0EA591D1BEB}"/>
              </a:ext>
            </a:extLst>
          </p:cNvPr>
          <p:cNvGrpSpPr/>
          <p:nvPr/>
        </p:nvGrpSpPr>
        <p:grpSpPr>
          <a:xfrm>
            <a:off x="206758" y="2829188"/>
            <a:ext cx="2146477" cy="1498244"/>
            <a:chOff x="896764" y="1568806"/>
            <a:chExt cx="2365216" cy="1634198"/>
          </a:xfrm>
        </p:grpSpPr>
        <p:sp>
          <p:nvSpPr>
            <p:cNvPr id="8" name="Rounded Rectangular Callout 7">
              <a:extLst>
                <a:ext uri="{FF2B5EF4-FFF2-40B4-BE49-F238E27FC236}">
                  <a16:creationId xmlns:a16="http://schemas.microsoft.com/office/drawing/2014/main" id="{FB1B5B1C-7C55-4344-A533-A5E32A56D290}"/>
                </a:ext>
              </a:extLst>
            </p:cNvPr>
            <p:cNvSpPr/>
            <p:nvPr/>
          </p:nvSpPr>
          <p:spPr>
            <a:xfrm>
              <a:off x="896764" y="1568806"/>
              <a:ext cx="2365216" cy="1634198"/>
            </a:xfrm>
            <a:prstGeom prst="wedgeRoundRectCallout">
              <a:avLst>
                <a:gd name="adj1" fmla="val 138081"/>
                <a:gd name="adj2" fmla="val -10131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DEB7EF2-9D18-8047-A27F-AC631484E201}"/>
                </a:ext>
              </a:extLst>
            </p:cNvPr>
            <p:cNvSpPr txBox="1"/>
            <p:nvPr/>
          </p:nvSpPr>
          <p:spPr>
            <a:xfrm>
              <a:off x="896764" y="1610813"/>
              <a:ext cx="2365216" cy="1510673"/>
            </a:xfrm>
            <a:prstGeom prst="rect">
              <a:avLst/>
            </a:prstGeom>
            <a:noFill/>
          </p:spPr>
          <p:txBody>
            <a:bodyPr wrap="square" rtlCol="0" anchor="ctr">
              <a:spAutoFit/>
            </a:bodyPr>
            <a:lstStyle/>
            <a:p>
              <a:pPr algn="ctr"/>
              <a:r>
                <a:rPr lang="en-US" sz="2000" b="1" dirty="0">
                  <a:solidFill>
                    <a:schemeClr val="bg1"/>
                  </a:solidFill>
                  <a:latin typeface="Monaco" pitchFamily="2" charset="77"/>
                </a:rPr>
                <a:t>bins</a:t>
              </a:r>
              <a:r>
                <a:rPr lang="en-US" sz="2800" dirty="0">
                  <a:solidFill>
                    <a:schemeClr val="bg1"/>
                  </a:solidFill>
                </a:rPr>
                <a:t>:</a:t>
              </a:r>
            </a:p>
            <a:p>
              <a:pPr algn="ctr"/>
              <a:r>
                <a:rPr lang="en-US" sz="2800" dirty="0">
                  <a:solidFill>
                    <a:schemeClr val="bg1"/>
                  </a:solidFill>
                </a:rPr>
                <a:t>total number of bins</a:t>
              </a:r>
              <a:endParaRPr lang="en-US" sz="2000" dirty="0">
                <a:solidFill>
                  <a:schemeClr val="bg1"/>
                </a:solidFill>
              </a:endParaRPr>
            </a:p>
          </p:txBody>
        </p:sp>
      </p:grpSp>
    </p:spTree>
    <p:extLst>
      <p:ext uri="{BB962C8B-B14F-4D97-AF65-F5344CB8AC3E}">
        <p14:creationId xmlns:p14="http://schemas.microsoft.com/office/powerpoint/2010/main" val="30007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Reproducible Report</a:t>
            </a:r>
          </a:p>
        </p:txBody>
      </p:sp>
    </p:spTree>
    <p:extLst>
      <p:ext uri="{BB962C8B-B14F-4D97-AF65-F5344CB8AC3E}">
        <p14:creationId xmlns:p14="http://schemas.microsoft.com/office/powerpoint/2010/main" val="2045779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83C0-CCC8-7548-AAE3-E5AFB77A077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5D12622-07B2-9D46-A31F-56D1783BD665}"/>
              </a:ext>
            </a:extLst>
          </p:cNvPr>
          <p:cNvSpPr>
            <a:spLocks noGrp="1"/>
          </p:cNvSpPr>
          <p:nvPr>
            <p:ph type="body" sz="quarter" idx="13"/>
          </p:nvPr>
        </p:nvSpPr>
        <p:spPr/>
        <p:txBody>
          <a:bodyPr>
            <a:normAutofit fontScale="85000" lnSpcReduction="20000"/>
          </a:bodyPr>
          <a:lstStyle/>
          <a:p>
            <a:pPr marL="0" indent="0">
              <a:buNone/>
            </a:pPr>
            <a:r>
              <a:rPr lang="en-US" dirty="0"/>
              <a:t>Do think that </a:t>
            </a:r>
            <a:r>
              <a:rPr lang="en-US" i="1" dirty="0"/>
              <a:t>weekly</a:t>
            </a:r>
            <a:r>
              <a:rPr lang="en-US" dirty="0"/>
              <a:t> ESR testing volume was constant over the course of 2017?</a:t>
            </a:r>
          </a:p>
          <a:p>
            <a:pPr marL="0" indent="0">
              <a:buNone/>
            </a:pPr>
            <a:r>
              <a:rPr lang="en-US" dirty="0"/>
              <a:t>Can you think of a way to confirm this idea graphically?</a:t>
            </a:r>
          </a:p>
          <a:p>
            <a:pPr marL="0" indent="0">
              <a:buNone/>
            </a:pPr>
            <a:r>
              <a:rPr lang="en-US" dirty="0"/>
              <a:t>Discuss with your group and then try to create the graph in the R Markdown document.</a:t>
            </a:r>
          </a:p>
        </p:txBody>
      </p:sp>
    </p:spTree>
    <p:extLst>
      <p:ext uri="{BB962C8B-B14F-4D97-AF65-F5344CB8AC3E}">
        <p14:creationId xmlns:p14="http://schemas.microsoft.com/office/powerpoint/2010/main" val="242605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368-AED1-534A-846B-8E2D65D331E0}"/>
              </a:ext>
            </a:extLst>
          </p:cNvPr>
          <p:cNvSpPr>
            <a:spLocks noGrp="1"/>
          </p:cNvSpPr>
          <p:nvPr>
            <p:ph type="title"/>
          </p:nvPr>
        </p:nvSpPr>
        <p:spPr/>
        <p:txBody>
          <a:bodyPr/>
          <a:lstStyle/>
          <a:p>
            <a:r>
              <a:rPr lang="en-US" dirty="0"/>
              <a:t>Dealing with Missing Values</a:t>
            </a:r>
          </a:p>
        </p:txBody>
      </p:sp>
      <p:pic>
        <p:nvPicPr>
          <p:cNvPr id="3" name="Picture 2">
            <a:extLst>
              <a:ext uri="{FF2B5EF4-FFF2-40B4-BE49-F238E27FC236}">
                <a16:creationId xmlns:a16="http://schemas.microsoft.com/office/drawing/2014/main" id="{41215045-554F-9241-BC1B-90C9A5E9760E}"/>
              </a:ext>
            </a:extLst>
          </p:cNvPr>
          <p:cNvPicPr>
            <a:picLocks noChangeAspect="1"/>
          </p:cNvPicPr>
          <p:nvPr/>
        </p:nvPicPr>
        <p:blipFill>
          <a:blip r:embed="rId3"/>
          <a:stretch>
            <a:fillRect/>
          </a:stretch>
        </p:blipFill>
        <p:spPr>
          <a:xfrm>
            <a:off x="1260904" y="2544291"/>
            <a:ext cx="9867900" cy="1003300"/>
          </a:xfrm>
          <a:prstGeom prst="rect">
            <a:avLst/>
          </a:prstGeom>
        </p:spPr>
      </p:pic>
      <p:pic>
        <p:nvPicPr>
          <p:cNvPr id="4" name="Picture 3">
            <a:extLst>
              <a:ext uri="{FF2B5EF4-FFF2-40B4-BE49-F238E27FC236}">
                <a16:creationId xmlns:a16="http://schemas.microsoft.com/office/drawing/2014/main" id="{E02B449D-DEC8-4849-A832-C1E48BB08C02}"/>
              </a:ext>
            </a:extLst>
          </p:cNvPr>
          <p:cNvPicPr>
            <a:picLocks noChangeAspect="1"/>
          </p:cNvPicPr>
          <p:nvPr/>
        </p:nvPicPr>
        <p:blipFill>
          <a:blip r:embed="rId4"/>
          <a:stretch>
            <a:fillRect/>
          </a:stretch>
        </p:blipFill>
        <p:spPr>
          <a:xfrm>
            <a:off x="1260904" y="4064515"/>
            <a:ext cx="9817100" cy="977900"/>
          </a:xfrm>
          <a:prstGeom prst="rect">
            <a:avLst/>
          </a:prstGeom>
        </p:spPr>
      </p:pic>
    </p:spTree>
    <p:extLst>
      <p:ext uri="{BB962C8B-B14F-4D97-AF65-F5344CB8AC3E}">
        <p14:creationId xmlns:p14="http://schemas.microsoft.com/office/powerpoint/2010/main" val="242924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of Character to Numeric Types can create Missing Values!</a:t>
            </a:r>
          </a:p>
        </p:txBody>
      </p:sp>
      <p:sp>
        <p:nvSpPr>
          <p:cNvPr id="3" name="TextBox 2"/>
          <p:cNvSpPr txBox="1"/>
          <p:nvPr/>
        </p:nvSpPr>
        <p:spPr>
          <a:xfrm>
            <a:off x="3077737" y="3621470"/>
            <a:ext cx="1739590" cy="1938992"/>
          </a:xfrm>
          <a:prstGeom prst="rect">
            <a:avLst/>
          </a:prstGeom>
          <a:noFill/>
        </p:spPr>
        <p:txBody>
          <a:bodyPr wrap="square" rtlCol="0">
            <a:spAutoFit/>
          </a:bodyPr>
          <a:lstStyle/>
          <a:p>
            <a:r>
              <a:rPr lang="mr-IN" sz="4000" dirty="0">
                <a:latin typeface="Monaco" charset="0"/>
                <a:ea typeface="Monaco" charset="0"/>
                <a:cs typeface="Monaco" charset="0"/>
              </a:rPr>
              <a:t>"</a:t>
            </a:r>
            <a:r>
              <a:rPr lang="en-US" sz="4000" dirty="0">
                <a:latin typeface="Monaco" charset="0"/>
                <a:ea typeface="Monaco" charset="0"/>
                <a:cs typeface="Monaco" charset="0"/>
              </a:rPr>
              <a:t>123</a:t>
            </a:r>
            <a:r>
              <a:rPr lang="mr-IN" sz="4000" dirty="0">
                <a:latin typeface="Monaco" charset="0"/>
                <a:ea typeface="Monaco" charset="0"/>
                <a:cs typeface="Monaco" charset="0"/>
              </a:rPr>
              <a:t>"</a:t>
            </a:r>
            <a:endParaRPr lang="en-US" sz="4000" dirty="0">
              <a:latin typeface="Monaco" charset="0"/>
              <a:ea typeface="Monaco" charset="0"/>
              <a:cs typeface="Monaco" charset="0"/>
            </a:endParaRPr>
          </a:p>
          <a:p>
            <a:endParaRPr lang="en-US" sz="4000" dirty="0">
              <a:latin typeface="Monaco" charset="0"/>
              <a:ea typeface="Monaco" charset="0"/>
              <a:cs typeface="Monaco" charset="0"/>
            </a:endParaRPr>
          </a:p>
          <a:p>
            <a:r>
              <a:rPr lang="mr-IN" sz="4000" dirty="0">
                <a:latin typeface="Monaco" charset="0"/>
                <a:ea typeface="Monaco" charset="0"/>
                <a:cs typeface="Monaco" charset="0"/>
              </a:rPr>
              <a:t>"</a:t>
            </a:r>
            <a:r>
              <a:rPr lang="en-US" sz="4000" dirty="0" err="1">
                <a:latin typeface="Monaco" charset="0"/>
                <a:ea typeface="Monaco" charset="0"/>
                <a:cs typeface="Monaco" charset="0"/>
              </a:rPr>
              <a:t>abc</a:t>
            </a:r>
            <a:r>
              <a:rPr lang="mr-IN" sz="4000" dirty="0">
                <a:latin typeface="Monaco" charset="0"/>
                <a:ea typeface="Monaco" charset="0"/>
                <a:cs typeface="Monaco" charset="0"/>
              </a:rPr>
              <a:t>"</a:t>
            </a:r>
            <a:endParaRPr lang="en-US" sz="4000" dirty="0">
              <a:latin typeface="Monaco" charset="0"/>
              <a:ea typeface="Monaco" charset="0"/>
              <a:cs typeface="Monaco" charset="0"/>
            </a:endParaRPr>
          </a:p>
        </p:txBody>
      </p:sp>
      <p:sp>
        <p:nvSpPr>
          <p:cNvPr id="4" name="TextBox 3"/>
          <p:cNvSpPr txBox="1"/>
          <p:nvPr/>
        </p:nvSpPr>
        <p:spPr>
          <a:xfrm>
            <a:off x="7835592" y="3621470"/>
            <a:ext cx="1264925" cy="1938992"/>
          </a:xfrm>
          <a:prstGeom prst="rect">
            <a:avLst/>
          </a:prstGeom>
          <a:noFill/>
        </p:spPr>
        <p:txBody>
          <a:bodyPr wrap="square" rtlCol="0">
            <a:spAutoFit/>
          </a:bodyPr>
          <a:lstStyle/>
          <a:p>
            <a:r>
              <a:rPr lang="en-US" sz="4000" dirty="0">
                <a:latin typeface="Monaco" charset="0"/>
                <a:ea typeface="Monaco" charset="0"/>
                <a:cs typeface="Monaco" charset="0"/>
              </a:rPr>
              <a:t>123</a:t>
            </a:r>
          </a:p>
          <a:p>
            <a:endParaRPr lang="en-US" sz="4000" dirty="0">
              <a:latin typeface="Monaco" charset="0"/>
              <a:ea typeface="Monaco" charset="0"/>
              <a:cs typeface="Monaco" charset="0"/>
            </a:endParaRPr>
          </a:p>
          <a:p>
            <a:r>
              <a:rPr lang="en-US" sz="4000" i="1" dirty="0">
                <a:solidFill>
                  <a:srgbClr val="FF0000"/>
                </a:solidFill>
                <a:latin typeface="Monaco" charset="0"/>
                <a:ea typeface="Monaco" charset="0"/>
                <a:cs typeface="Monaco" charset="0"/>
              </a:rPr>
              <a:t>NA</a:t>
            </a:r>
          </a:p>
        </p:txBody>
      </p:sp>
      <p:pic>
        <p:nvPicPr>
          <p:cNvPr id="5" name="Picture 4"/>
          <p:cNvPicPr>
            <a:picLocks noChangeAspect="1"/>
          </p:cNvPicPr>
          <p:nvPr/>
        </p:nvPicPr>
        <p:blipFill rotWithShape="1">
          <a:blip r:embed="rId3"/>
          <a:srcRect t="-5828" r="-6521" b="1"/>
          <a:stretch/>
        </p:blipFill>
        <p:spPr>
          <a:xfrm rot="16200000">
            <a:off x="5834097" y="3185644"/>
            <a:ext cx="444277" cy="1583475"/>
          </a:xfrm>
          <a:prstGeom prst="rect">
            <a:avLst/>
          </a:prstGeom>
        </p:spPr>
      </p:pic>
      <p:pic>
        <p:nvPicPr>
          <p:cNvPr id="7" name="Picture 6"/>
          <p:cNvPicPr>
            <a:picLocks noChangeAspect="1"/>
          </p:cNvPicPr>
          <p:nvPr/>
        </p:nvPicPr>
        <p:blipFill rotWithShape="1">
          <a:blip r:embed="rId3"/>
          <a:srcRect t="-5828" r="-6521" b="1"/>
          <a:stretch/>
        </p:blipFill>
        <p:spPr>
          <a:xfrm rot="16200000">
            <a:off x="5834096" y="4456400"/>
            <a:ext cx="444277" cy="1583475"/>
          </a:xfrm>
          <a:prstGeom prst="rect">
            <a:avLst/>
          </a:prstGeom>
        </p:spPr>
      </p:pic>
      <p:sp>
        <p:nvSpPr>
          <p:cNvPr id="9" name="TextBox 8"/>
          <p:cNvSpPr txBox="1"/>
          <p:nvPr/>
        </p:nvSpPr>
        <p:spPr>
          <a:xfrm>
            <a:off x="3178098" y="2686770"/>
            <a:ext cx="5642517" cy="523220"/>
          </a:xfrm>
          <a:prstGeom prst="rect">
            <a:avLst/>
          </a:prstGeom>
          <a:noFill/>
        </p:spPr>
        <p:txBody>
          <a:bodyPr wrap="square" rtlCol="0">
            <a:spAutoFit/>
          </a:bodyPr>
          <a:lstStyle/>
          <a:p>
            <a:pPr algn="ctr"/>
            <a:r>
              <a:rPr lang="en-US" sz="2800" dirty="0" err="1">
                <a:latin typeface="Monaco" charset="0"/>
                <a:ea typeface="Monaco" charset="0"/>
                <a:cs typeface="Monaco" charset="0"/>
              </a:rPr>
              <a:t>as.integer</a:t>
            </a:r>
            <a:r>
              <a:rPr lang="en-US" sz="2800" dirty="0">
                <a:latin typeface="Monaco" charset="0"/>
                <a:ea typeface="Monaco" charset="0"/>
                <a:cs typeface="Monaco" charset="0"/>
              </a:rPr>
              <a:t>()</a:t>
            </a:r>
          </a:p>
        </p:txBody>
      </p:sp>
    </p:spTree>
    <p:extLst>
      <p:ext uri="{BB962C8B-B14F-4D97-AF65-F5344CB8AC3E}">
        <p14:creationId xmlns:p14="http://schemas.microsoft.com/office/powerpoint/2010/main" val="12514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F2F8AD-3F98-9448-8E65-C2CBFE13E4A0}"/>
              </a:ext>
            </a:extLst>
          </p:cNvPr>
          <p:cNvPicPr>
            <a:picLocks noChangeAspect="1"/>
          </p:cNvPicPr>
          <p:nvPr/>
        </p:nvPicPr>
        <p:blipFill>
          <a:blip r:embed="rId3"/>
          <a:stretch>
            <a:fillRect/>
          </a:stretch>
        </p:blipFill>
        <p:spPr>
          <a:xfrm>
            <a:off x="2908594" y="543674"/>
            <a:ext cx="6396044" cy="5751557"/>
          </a:xfrm>
          <a:prstGeom prst="rect">
            <a:avLst/>
          </a:prstGeom>
        </p:spPr>
      </p:pic>
      <p:pic>
        <p:nvPicPr>
          <p:cNvPr id="4" name="Picture 3">
            <a:extLst>
              <a:ext uri="{FF2B5EF4-FFF2-40B4-BE49-F238E27FC236}">
                <a16:creationId xmlns:a16="http://schemas.microsoft.com/office/drawing/2014/main" id="{E4176D4F-5EE1-C449-9D09-5E2B31E93C24}"/>
              </a:ext>
            </a:extLst>
          </p:cNvPr>
          <p:cNvPicPr>
            <a:picLocks noChangeAspect="1"/>
          </p:cNvPicPr>
          <p:nvPr/>
        </p:nvPicPr>
        <p:blipFill>
          <a:blip r:embed="rId4"/>
          <a:stretch>
            <a:fillRect/>
          </a:stretch>
        </p:blipFill>
        <p:spPr>
          <a:xfrm>
            <a:off x="9304638" y="562769"/>
            <a:ext cx="1037771" cy="1037771"/>
          </a:xfrm>
          <a:prstGeom prst="rect">
            <a:avLst/>
          </a:prstGeom>
        </p:spPr>
      </p:pic>
      <p:grpSp>
        <p:nvGrpSpPr>
          <p:cNvPr id="6" name="Group 5">
            <a:extLst>
              <a:ext uri="{FF2B5EF4-FFF2-40B4-BE49-F238E27FC236}">
                <a16:creationId xmlns:a16="http://schemas.microsoft.com/office/drawing/2014/main" id="{6F8368FD-3029-AB4A-98FF-81CFD010B7CC}"/>
              </a:ext>
            </a:extLst>
          </p:cNvPr>
          <p:cNvGrpSpPr/>
          <p:nvPr/>
        </p:nvGrpSpPr>
        <p:grpSpPr>
          <a:xfrm>
            <a:off x="259492" y="562769"/>
            <a:ext cx="2313949" cy="3094831"/>
            <a:chOff x="896764" y="1568806"/>
            <a:chExt cx="2365216" cy="1634198"/>
          </a:xfrm>
        </p:grpSpPr>
        <p:sp>
          <p:nvSpPr>
            <p:cNvPr id="7" name="Rounded Rectangular Callout 6">
              <a:extLst>
                <a:ext uri="{FF2B5EF4-FFF2-40B4-BE49-F238E27FC236}">
                  <a16:creationId xmlns:a16="http://schemas.microsoft.com/office/drawing/2014/main" id="{4F8B8640-FD0D-DE43-87B4-E6F3D169D00F}"/>
                </a:ext>
              </a:extLst>
            </p:cNvPr>
            <p:cNvSpPr/>
            <p:nvPr/>
          </p:nvSpPr>
          <p:spPr>
            <a:xfrm>
              <a:off x="896764" y="1568806"/>
              <a:ext cx="2365216" cy="1634198"/>
            </a:xfrm>
            <a:prstGeom prst="wedgeRoundRectCallout">
              <a:avLst>
                <a:gd name="adj1" fmla="val 68257"/>
                <a:gd name="adj2" fmla="val -4098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09032DA-82AF-6849-8988-447CF6E28438}"/>
                </a:ext>
              </a:extLst>
            </p:cNvPr>
            <p:cNvSpPr txBox="1"/>
            <p:nvPr/>
          </p:nvSpPr>
          <p:spPr>
            <a:xfrm>
              <a:off x="896764" y="1772964"/>
              <a:ext cx="2365216" cy="1186386"/>
            </a:xfrm>
            <a:prstGeom prst="rect">
              <a:avLst/>
            </a:prstGeom>
            <a:noFill/>
          </p:spPr>
          <p:txBody>
            <a:bodyPr wrap="square" rtlCol="0" anchor="ctr">
              <a:spAutoFit/>
            </a:bodyPr>
            <a:lstStyle/>
            <a:p>
              <a:pPr algn="ctr"/>
              <a:r>
                <a:rPr lang="en-US" sz="2800" dirty="0">
                  <a:solidFill>
                    <a:schemeClr val="bg1"/>
                  </a:solidFill>
                </a:rPr>
                <a:t>get non-numeric values of </a:t>
              </a:r>
              <a:r>
                <a:rPr lang="en-US" sz="2000" dirty="0">
                  <a:solidFill>
                    <a:schemeClr val="bg1"/>
                  </a:solidFill>
                  <a:latin typeface="Monaco" pitchFamily="2" charset="77"/>
                </a:rPr>
                <a:t>Result</a:t>
              </a:r>
              <a:r>
                <a:rPr lang="en-US" sz="2800" dirty="0">
                  <a:solidFill>
                    <a:schemeClr val="bg1"/>
                  </a:solidFill>
                </a:rPr>
                <a:t>, in order of frequency</a:t>
              </a:r>
              <a:endParaRPr lang="en-US" sz="2800" dirty="0">
                <a:solidFill>
                  <a:schemeClr val="bg1"/>
                </a:solidFill>
                <a:latin typeface="Monaco" pitchFamily="2" charset="77"/>
              </a:endParaRPr>
            </a:p>
          </p:txBody>
        </p:sp>
      </p:grpSp>
    </p:spTree>
    <p:extLst>
      <p:ext uri="{BB962C8B-B14F-4D97-AF65-F5344CB8AC3E}">
        <p14:creationId xmlns:p14="http://schemas.microsoft.com/office/powerpoint/2010/main" val="3718686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390711-3B1A-0C46-B0D9-0E9FF804ECCA}"/>
              </a:ext>
            </a:extLst>
          </p:cNvPr>
          <p:cNvPicPr>
            <a:picLocks noChangeAspect="1"/>
          </p:cNvPicPr>
          <p:nvPr/>
        </p:nvPicPr>
        <p:blipFill>
          <a:blip r:embed="rId3"/>
          <a:stretch>
            <a:fillRect/>
          </a:stretch>
        </p:blipFill>
        <p:spPr>
          <a:xfrm>
            <a:off x="704773" y="2830212"/>
            <a:ext cx="6431770" cy="2656188"/>
          </a:xfrm>
          <a:prstGeom prst="rect">
            <a:avLst/>
          </a:prstGeom>
        </p:spPr>
      </p:pic>
      <p:sp>
        <p:nvSpPr>
          <p:cNvPr id="2" name="Title 1">
            <a:extLst>
              <a:ext uri="{FF2B5EF4-FFF2-40B4-BE49-F238E27FC236}">
                <a16:creationId xmlns:a16="http://schemas.microsoft.com/office/drawing/2014/main" id="{27435E11-562C-7543-B22B-248B1317733B}"/>
              </a:ext>
            </a:extLst>
          </p:cNvPr>
          <p:cNvSpPr>
            <a:spLocks noGrp="1"/>
          </p:cNvSpPr>
          <p:nvPr>
            <p:ph type="title"/>
          </p:nvPr>
        </p:nvSpPr>
        <p:spPr/>
        <p:txBody>
          <a:bodyPr/>
          <a:lstStyle/>
          <a:p>
            <a:r>
              <a:rPr lang="en-US" dirty="0"/>
              <a:t>Selective Replacement</a:t>
            </a:r>
          </a:p>
        </p:txBody>
      </p:sp>
      <p:grpSp>
        <p:nvGrpSpPr>
          <p:cNvPr id="4" name="Group 3">
            <a:extLst>
              <a:ext uri="{FF2B5EF4-FFF2-40B4-BE49-F238E27FC236}">
                <a16:creationId xmlns:a16="http://schemas.microsoft.com/office/drawing/2014/main" id="{20D26354-71CD-9D4C-A60F-E27A0B0E2BE6}"/>
              </a:ext>
            </a:extLst>
          </p:cNvPr>
          <p:cNvGrpSpPr/>
          <p:nvPr/>
        </p:nvGrpSpPr>
        <p:grpSpPr>
          <a:xfrm>
            <a:off x="6643814" y="494269"/>
            <a:ext cx="5399903" cy="3041233"/>
            <a:chOff x="896764" y="1568806"/>
            <a:chExt cx="2365216" cy="1634198"/>
          </a:xfrm>
        </p:grpSpPr>
        <p:sp>
          <p:nvSpPr>
            <p:cNvPr id="5" name="Rounded Rectangular Callout 4">
              <a:extLst>
                <a:ext uri="{FF2B5EF4-FFF2-40B4-BE49-F238E27FC236}">
                  <a16:creationId xmlns:a16="http://schemas.microsoft.com/office/drawing/2014/main" id="{8AE70522-EC66-5944-B889-43311B34E511}"/>
                </a:ext>
              </a:extLst>
            </p:cNvPr>
            <p:cNvSpPr/>
            <p:nvPr/>
          </p:nvSpPr>
          <p:spPr>
            <a:xfrm>
              <a:off x="896764" y="1568806"/>
              <a:ext cx="2365216" cy="1634198"/>
            </a:xfrm>
            <a:prstGeom prst="wedgeRoundRectCallout">
              <a:avLst>
                <a:gd name="adj1" fmla="val -72246"/>
                <a:gd name="adj2" fmla="val 523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1EF41E-AB4C-5445-93FC-3C2C05A1B044}"/>
                </a:ext>
              </a:extLst>
            </p:cNvPr>
            <p:cNvSpPr txBox="1"/>
            <p:nvPr/>
          </p:nvSpPr>
          <p:spPr>
            <a:xfrm>
              <a:off x="896764" y="1859863"/>
              <a:ext cx="2365216" cy="1012583"/>
            </a:xfrm>
            <a:prstGeom prst="rect">
              <a:avLst/>
            </a:prstGeom>
            <a:noFill/>
          </p:spPr>
          <p:txBody>
            <a:bodyPr wrap="square" rtlCol="0" anchor="ctr">
              <a:spAutoFit/>
            </a:bodyPr>
            <a:lstStyle/>
            <a:p>
              <a:pPr algn="ctr"/>
              <a:r>
                <a:rPr lang="en-US" sz="2000" b="1" dirty="0" err="1">
                  <a:solidFill>
                    <a:schemeClr val="bg1"/>
                  </a:solidFill>
                  <a:latin typeface="Andale Mono" panose="020B0509000000000004" pitchFamily="49" charset="0"/>
                </a:rPr>
                <a:t>case_when</a:t>
              </a:r>
              <a:r>
                <a:rPr lang="en-US" sz="2000" b="1" dirty="0">
                  <a:solidFill>
                    <a:schemeClr val="bg1"/>
                  </a:solidFill>
                  <a:latin typeface="Andale Mono" panose="020B0509000000000004" pitchFamily="49" charset="0"/>
                </a:rPr>
                <a:t>(</a:t>
              </a:r>
              <a:r>
                <a:rPr lang="en-US" sz="2000" b="1" dirty="0">
                  <a:solidFill>
                    <a:schemeClr val="bg1"/>
                  </a:solidFill>
                </a:rPr>
                <a:t>…</a:t>
              </a:r>
              <a:r>
                <a:rPr lang="en-US" sz="2000" b="1" dirty="0">
                  <a:solidFill>
                    <a:schemeClr val="bg1"/>
                  </a:solidFill>
                  <a:latin typeface="Andale Mono" panose="020B0509000000000004" pitchFamily="49" charset="0"/>
                </a:rPr>
                <a:t>)</a:t>
              </a:r>
              <a:r>
                <a:rPr lang="en-US" sz="2400" b="1" dirty="0">
                  <a:solidFill>
                    <a:schemeClr val="bg1"/>
                  </a:solidFill>
                </a:rPr>
                <a:t>:</a:t>
              </a:r>
              <a:r>
                <a:rPr lang="en-US" sz="2000" dirty="0">
                  <a:solidFill>
                    <a:schemeClr val="bg1"/>
                  </a:solidFill>
                </a:rPr>
                <a:t> </a:t>
              </a:r>
              <a:r>
                <a:rPr lang="en-US" sz="2400" dirty="0">
                  <a:solidFill>
                    <a:schemeClr val="bg1"/>
                  </a:solidFill>
                </a:rPr>
                <a:t>selectively replace values</a:t>
              </a:r>
            </a:p>
            <a:p>
              <a:pPr algn="ctr"/>
              <a:endParaRPr lang="en-US" sz="2400" dirty="0">
                <a:solidFill>
                  <a:schemeClr val="bg1"/>
                </a:solidFill>
              </a:endParaRPr>
            </a:p>
            <a:p>
              <a:pPr algn="ctr"/>
              <a:r>
                <a:rPr lang="en-US" sz="2400" dirty="0">
                  <a:solidFill>
                    <a:schemeClr val="bg1"/>
                  </a:solidFill>
                </a:rPr>
                <a:t>… is a sequence of </a:t>
              </a:r>
              <a:r>
                <a:rPr lang="en-US" sz="2400" b="1" dirty="0">
                  <a:solidFill>
                    <a:schemeClr val="bg1"/>
                  </a:solidFill>
                </a:rPr>
                <a:t>formulas</a:t>
              </a:r>
              <a:r>
                <a:rPr lang="en-US" sz="2400" dirty="0">
                  <a:solidFill>
                    <a:schemeClr val="bg1"/>
                  </a:solidFill>
                </a:rPr>
                <a:t> of the form:</a:t>
              </a:r>
            </a:p>
            <a:p>
              <a:pPr algn="ctr"/>
              <a:endParaRPr lang="en-US" sz="2400" dirty="0">
                <a:solidFill>
                  <a:schemeClr val="bg1"/>
                </a:solidFill>
              </a:endParaRPr>
            </a:p>
            <a:p>
              <a:pPr algn="ctr"/>
              <a:r>
                <a:rPr lang="en-US" sz="2800" b="1" dirty="0">
                  <a:solidFill>
                    <a:schemeClr val="bg1"/>
                  </a:solidFill>
                </a:rPr>
                <a:t>condition</a:t>
              </a:r>
              <a:r>
                <a:rPr lang="en-US" sz="2800" dirty="0">
                  <a:solidFill>
                    <a:schemeClr val="bg1"/>
                  </a:solidFill>
                </a:rPr>
                <a:t> ~ </a:t>
              </a:r>
              <a:r>
                <a:rPr lang="en-US" sz="2800" b="1" dirty="0">
                  <a:solidFill>
                    <a:schemeClr val="bg1"/>
                  </a:solidFill>
                </a:rPr>
                <a:t>replacement value</a:t>
              </a:r>
              <a:r>
                <a:rPr lang="en-US" sz="2400" dirty="0">
                  <a:solidFill>
                    <a:schemeClr val="bg1"/>
                  </a:solidFill>
                </a:rPr>
                <a:t> </a:t>
              </a:r>
              <a:endParaRPr lang="en-US" sz="2400" dirty="0">
                <a:solidFill>
                  <a:schemeClr val="bg1"/>
                </a:solidFill>
                <a:latin typeface="Monaco" pitchFamily="2" charset="77"/>
              </a:endParaRPr>
            </a:p>
          </p:txBody>
        </p:sp>
      </p:grpSp>
      <p:grpSp>
        <p:nvGrpSpPr>
          <p:cNvPr id="7" name="Group 6">
            <a:extLst>
              <a:ext uri="{FF2B5EF4-FFF2-40B4-BE49-F238E27FC236}">
                <a16:creationId xmlns:a16="http://schemas.microsoft.com/office/drawing/2014/main" id="{6FD4A7F6-6877-B544-8C8F-C589BF8011F4}"/>
              </a:ext>
            </a:extLst>
          </p:cNvPr>
          <p:cNvGrpSpPr/>
          <p:nvPr/>
        </p:nvGrpSpPr>
        <p:grpSpPr>
          <a:xfrm>
            <a:off x="6643815" y="3819707"/>
            <a:ext cx="5399903" cy="2877655"/>
            <a:chOff x="896764" y="1568806"/>
            <a:chExt cx="2365216" cy="1634198"/>
          </a:xfrm>
        </p:grpSpPr>
        <p:sp>
          <p:nvSpPr>
            <p:cNvPr id="8" name="Rounded Rectangular Callout 7">
              <a:extLst>
                <a:ext uri="{FF2B5EF4-FFF2-40B4-BE49-F238E27FC236}">
                  <a16:creationId xmlns:a16="http://schemas.microsoft.com/office/drawing/2014/main" id="{4391ED9B-B4D0-A64D-A50C-F9BAB358E8DE}"/>
                </a:ext>
              </a:extLst>
            </p:cNvPr>
            <p:cNvSpPr/>
            <p:nvPr/>
          </p:nvSpPr>
          <p:spPr>
            <a:xfrm>
              <a:off x="896764" y="1568806"/>
              <a:ext cx="2365216" cy="1634198"/>
            </a:xfrm>
            <a:prstGeom prst="wedgeRoundRectCallout">
              <a:avLst>
                <a:gd name="adj1" fmla="val -90325"/>
                <a:gd name="adj2" fmla="val -2416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E675A5-73C7-744F-9570-3FD4C6C9A544}"/>
                </a:ext>
              </a:extLst>
            </p:cNvPr>
            <p:cNvSpPr txBox="1"/>
            <p:nvPr/>
          </p:nvSpPr>
          <p:spPr>
            <a:xfrm>
              <a:off x="896764" y="1693240"/>
              <a:ext cx="2365216" cy="1345837"/>
            </a:xfrm>
            <a:prstGeom prst="rect">
              <a:avLst/>
            </a:prstGeom>
            <a:noFill/>
          </p:spPr>
          <p:txBody>
            <a:bodyPr wrap="square" rtlCol="0" anchor="ctr">
              <a:spAutoFit/>
            </a:bodyPr>
            <a:lstStyle/>
            <a:p>
              <a:pPr algn="ctr"/>
              <a:r>
                <a:rPr lang="en-US" sz="2400" dirty="0">
                  <a:solidFill>
                    <a:schemeClr val="bg1"/>
                  </a:solidFill>
                  <a:latin typeface="Tw Cen MT" panose="020B0602020104020603" pitchFamily="34" charset="77"/>
                </a:rPr>
                <a:t>The final formula should always be</a:t>
              </a:r>
            </a:p>
            <a:p>
              <a:pPr algn="ctr"/>
              <a:endParaRPr lang="en-US" sz="2400" dirty="0">
                <a:solidFill>
                  <a:schemeClr val="bg1"/>
                </a:solidFill>
                <a:latin typeface="Tw Cen MT" panose="020B0602020104020603" pitchFamily="34" charset="77"/>
              </a:endParaRPr>
            </a:p>
            <a:p>
              <a:pPr algn="ctr"/>
              <a:r>
                <a:rPr lang="en-US" sz="2400" b="1" dirty="0">
                  <a:solidFill>
                    <a:schemeClr val="bg1"/>
                  </a:solidFill>
                  <a:latin typeface="Andale Mono" panose="020B0509000000000004" pitchFamily="49" charset="0"/>
                </a:rPr>
                <a:t>TRUE ~ </a:t>
              </a:r>
              <a:r>
                <a:rPr lang="en-US" sz="2800" b="1" dirty="0">
                  <a:solidFill>
                    <a:schemeClr val="bg1"/>
                  </a:solidFill>
                </a:rPr>
                <a:t>default value</a:t>
              </a:r>
            </a:p>
            <a:p>
              <a:pPr algn="ctr"/>
              <a:endParaRPr lang="en-US" sz="2400" dirty="0">
                <a:solidFill>
                  <a:schemeClr val="bg1"/>
                </a:solidFill>
              </a:endParaRPr>
            </a:p>
            <a:p>
              <a:pPr algn="ctr"/>
              <a:r>
                <a:rPr lang="en-US" sz="2400" dirty="0">
                  <a:solidFill>
                    <a:schemeClr val="bg1"/>
                  </a:solidFill>
                </a:rPr>
                <a:t>In this case: </a:t>
              </a:r>
            </a:p>
            <a:p>
              <a:pPr algn="ctr"/>
              <a:r>
                <a:rPr lang="en-US" sz="2400" dirty="0">
                  <a:solidFill>
                    <a:schemeClr val="bg1"/>
                  </a:solidFill>
                </a:rPr>
                <a:t>“otherwise, keep the value of </a:t>
              </a:r>
              <a:r>
                <a:rPr lang="en-US" sz="2000" dirty="0">
                  <a:solidFill>
                    <a:schemeClr val="bg1"/>
                  </a:solidFill>
                  <a:latin typeface="Andale Mono" panose="020B0509000000000004" pitchFamily="49" charset="0"/>
                </a:rPr>
                <a:t>RESULT</a:t>
              </a:r>
              <a:r>
                <a:rPr lang="en-US" sz="2400" dirty="0">
                  <a:solidFill>
                    <a:schemeClr val="bg1"/>
                  </a:solidFill>
                </a:rPr>
                <a:t>.”</a:t>
              </a:r>
            </a:p>
          </p:txBody>
        </p:sp>
      </p:grpSp>
      <p:pic>
        <p:nvPicPr>
          <p:cNvPr id="11" name="Picture 10">
            <a:extLst>
              <a:ext uri="{FF2B5EF4-FFF2-40B4-BE49-F238E27FC236}">
                <a16:creationId xmlns:a16="http://schemas.microsoft.com/office/drawing/2014/main" id="{AF08DB62-4B2C-634C-A996-05BE70B41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200" y="5522400"/>
            <a:ext cx="1041137" cy="1041137"/>
          </a:xfrm>
          <a:prstGeom prst="rect">
            <a:avLst/>
          </a:prstGeom>
        </p:spPr>
      </p:pic>
    </p:spTree>
    <p:extLst>
      <p:ext uri="{BB962C8B-B14F-4D97-AF65-F5344CB8AC3E}">
        <p14:creationId xmlns:p14="http://schemas.microsoft.com/office/powerpoint/2010/main" val="3798920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95CFAD-510A-9A41-99D9-AC2508C3E698}"/>
              </a:ext>
            </a:extLst>
          </p:cNvPr>
          <p:cNvPicPr>
            <a:picLocks noChangeAspect="1"/>
          </p:cNvPicPr>
          <p:nvPr/>
        </p:nvPicPr>
        <p:blipFill rotWithShape="1">
          <a:blip r:embed="rId3"/>
          <a:srcRect b="83206"/>
          <a:stretch/>
        </p:blipFill>
        <p:spPr>
          <a:xfrm>
            <a:off x="1936750" y="368300"/>
            <a:ext cx="8318500" cy="1028014"/>
          </a:xfrm>
          <a:prstGeom prst="rect">
            <a:avLst/>
          </a:prstGeom>
        </p:spPr>
      </p:pic>
      <p:pic>
        <p:nvPicPr>
          <p:cNvPr id="6" name="Picture 5">
            <a:extLst>
              <a:ext uri="{FF2B5EF4-FFF2-40B4-BE49-F238E27FC236}">
                <a16:creationId xmlns:a16="http://schemas.microsoft.com/office/drawing/2014/main" id="{AEE350B0-2EC7-A74E-8C0C-D90858850B02}"/>
              </a:ext>
            </a:extLst>
          </p:cNvPr>
          <p:cNvPicPr>
            <a:picLocks noChangeAspect="1"/>
          </p:cNvPicPr>
          <p:nvPr/>
        </p:nvPicPr>
        <p:blipFill rotWithShape="1">
          <a:blip r:embed="rId3"/>
          <a:srcRect t="16794"/>
          <a:stretch/>
        </p:blipFill>
        <p:spPr>
          <a:xfrm>
            <a:off x="1936750" y="1396314"/>
            <a:ext cx="8318500" cy="5093386"/>
          </a:xfrm>
          <a:prstGeom prst="rect">
            <a:avLst/>
          </a:prstGeom>
        </p:spPr>
      </p:pic>
      <p:pic>
        <p:nvPicPr>
          <p:cNvPr id="8" name="Picture 7">
            <a:extLst>
              <a:ext uri="{FF2B5EF4-FFF2-40B4-BE49-F238E27FC236}">
                <a16:creationId xmlns:a16="http://schemas.microsoft.com/office/drawing/2014/main" id="{7475232F-EFF6-0C45-94AE-A77FE4DE7B28}"/>
              </a:ext>
            </a:extLst>
          </p:cNvPr>
          <p:cNvPicPr>
            <a:picLocks noChangeAspect="1"/>
          </p:cNvPicPr>
          <p:nvPr/>
        </p:nvPicPr>
        <p:blipFill>
          <a:blip r:embed="rId4"/>
          <a:stretch>
            <a:fillRect/>
          </a:stretch>
        </p:blipFill>
        <p:spPr>
          <a:xfrm>
            <a:off x="8422503" y="2087091"/>
            <a:ext cx="3242275" cy="3242275"/>
          </a:xfrm>
          <a:prstGeom prst="rect">
            <a:avLst/>
          </a:prstGeom>
        </p:spPr>
      </p:pic>
    </p:spTree>
    <p:extLst>
      <p:ext uri="{BB962C8B-B14F-4D97-AF65-F5344CB8AC3E}">
        <p14:creationId xmlns:p14="http://schemas.microsoft.com/office/powerpoint/2010/main" val="327191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DC37F6-F5C0-9D44-8A3A-605B0B9C76B5}"/>
              </a:ext>
            </a:extLst>
          </p:cNvPr>
          <p:cNvPicPr>
            <a:picLocks noChangeAspect="1"/>
          </p:cNvPicPr>
          <p:nvPr/>
        </p:nvPicPr>
        <p:blipFill>
          <a:blip r:embed="rId3"/>
          <a:stretch>
            <a:fillRect/>
          </a:stretch>
        </p:blipFill>
        <p:spPr>
          <a:xfrm>
            <a:off x="889688" y="1235853"/>
            <a:ext cx="9828468" cy="4339987"/>
          </a:xfrm>
          <a:prstGeom prst="rect">
            <a:avLst/>
          </a:prstGeom>
        </p:spPr>
      </p:pic>
      <p:pic>
        <p:nvPicPr>
          <p:cNvPr id="3" name="Picture 2">
            <a:extLst>
              <a:ext uri="{FF2B5EF4-FFF2-40B4-BE49-F238E27FC236}">
                <a16:creationId xmlns:a16="http://schemas.microsoft.com/office/drawing/2014/main" id="{27F43980-B123-F449-92C4-9C44856AA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155" y="1235853"/>
            <a:ext cx="1041137" cy="1041137"/>
          </a:xfrm>
          <a:prstGeom prst="rect">
            <a:avLst/>
          </a:prstGeom>
        </p:spPr>
      </p:pic>
    </p:spTree>
    <p:extLst>
      <p:ext uri="{BB962C8B-B14F-4D97-AF65-F5344CB8AC3E}">
        <p14:creationId xmlns:p14="http://schemas.microsoft.com/office/powerpoint/2010/main" val="352343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6A1112-873B-0F49-BDE4-08F9CEB14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101" y="557870"/>
            <a:ext cx="1041137" cy="1041137"/>
          </a:xfrm>
          <a:prstGeom prst="rect">
            <a:avLst/>
          </a:prstGeom>
        </p:spPr>
      </p:pic>
      <p:pic>
        <p:nvPicPr>
          <p:cNvPr id="7" name="Picture 6">
            <a:extLst>
              <a:ext uri="{FF2B5EF4-FFF2-40B4-BE49-F238E27FC236}">
                <a16:creationId xmlns:a16="http://schemas.microsoft.com/office/drawing/2014/main" id="{409D0FFD-55A4-304C-8407-DDDC2AEE0E5A}"/>
              </a:ext>
            </a:extLst>
          </p:cNvPr>
          <p:cNvPicPr>
            <a:picLocks noChangeAspect="1"/>
          </p:cNvPicPr>
          <p:nvPr/>
        </p:nvPicPr>
        <p:blipFill>
          <a:blip r:embed="rId4"/>
          <a:stretch>
            <a:fillRect/>
          </a:stretch>
        </p:blipFill>
        <p:spPr>
          <a:xfrm>
            <a:off x="2101850" y="330200"/>
            <a:ext cx="7988300" cy="6197600"/>
          </a:xfrm>
          <a:prstGeom prst="rect">
            <a:avLst/>
          </a:prstGeom>
        </p:spPr>
      </p:pic>
    </p:spTree>
    <p:extLst>
      <p:ext uri="{BB962C8B-B14F-4D97-AF65-F5344CB8AC3E}">
        <p14:creationId xmlns:p14="http://schemas.microsoft.com/office/powerpoint/2010/main" val="37058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BC15-7756-534F-86DD-09378A9C1D9E}"/>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A72546EB-97F2-704D-BC35-CF7743D675EE}"/>
              </a:ext>
            </a:extLst>
          </p:cNvPr>
          <p:cNvSpPr>
            <a:spLocks noGrp="1"/>
          </p:cNvSpPr>
          <p:nvPr>
            <p:ph type="body" sz="quarter" idx="13"/>
          </p:nvPr>
        </p:nvSpPr>
        <p:spPr/>
        <p:txBody>
          <a:bodyPr/>
          <a:lstStyle/>
          <a:p>
            <a:pPr marL="0" indent="0">
              <a:buNone/>
            </a:pPr>
            <a:r>
              <a:rPr lang="en-US" dirty="0"/>
              <a:t>What do you think the regularly spaced peaks represent?</a:t>
            </a:r>
          </a:p>
          <a:p>
            <a:pPr marL="0" indent="0">
              <a:buNone/>
            </a:pPr>
            <a:r>
              <a:rPr lang="en-US" dirty="0"/>
              <a:t>How should they be dealt with?</a:t>
            </a:r>
          </a:p>
          <a:p>
            <a:pPr marL="0" indent="0">
              <a:buNone/>
            </a:pPr>
            <a:r>
              <a:rPr lang="en-US" dirty="0"/>
              <a:t>Discuss with your group!</a:t>
            </a:r>
          </a:p>
        </p:txBody>
      </p:sp>
    </p:spTree>
    <p:extLst>
      <p:ext uri="{BB962C8B-B14F-4D97-AF65-F5344CB8AC3E}">
        <p14:creationId xmlns:p14="http://schemas.microsoft.com/office/powerpoint/2010/main" val="2106434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656268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321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A410-91DB-F948-8D49-55759E76D95E}"/>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7FD6FE0-757B-B544-92A3-3C2C80B2AB2D}"/>
              </a:ext>
            </a:extLst>
          </p:cNvPr>
          <p:cNvSpPr>
            <a:spLocks noGrp="1"/>
          </p:cNvSpPr>
          <p:nvPr>
            <p:ph type="body" sz="quarter" idx="13"/>
          </p:nvPr>
        </p:nvSpPr>
        <p:spPr/>
        <p:txBody>
          <a:bodyPr>
            <a:normAutofit/>
          </a:bodyPr>
          <a:lstStyle/>
          <a:p>
            <a:r>
              <a:rPr lang="en-US" dirty="0"/>
              <a:t>Open </a:t>
            </a:r>
            <a:r>
              <a:rPr lang="en-US" sz="3600" dirty="0" err="1">
                <a:solidFill>
                  <a:schemeClr val="accent2"/>
                </a:solidFill>
                <a:latin typeface="Monaco" charset="0"/>
                <a:ea typeface="Monaco" charset="0"/>
                <a:cs typeface="Monaco" charset="0"/>
              </a:rPr>
              <a:t>esr-report.Rmd</a:t>
            </a:r>
            <a:r>
              <a:rPr lang="en-US" dirty="0"/>
              <a:t>.</a:t>
            </a:r>
          </a:p>
          <a:p>
            <a:endParaRPr lang="en-US" sz="3600" dirty="0"/>
          </a:p>
        </p:txBody>
      </p:sp>
    </p:spTree>
    <p:extLst>
      <p:ext uri="{BB962C8B-B14F-4D97-AF65-F5344CB8AC3E}">
        <p14:creationId xmlns:p14="http://schemas.microsoft.com/office/powerpoint/2010/main" val="209917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and Modeling</a:t>
            </a:r>
          </a:p>
        </p:txBody>
      </p:sp>
      <p:sp>
        <p:nvSpPr>
          <p:cNvPr id="3" name="TextBox 2"/>
          <p:cNvSpPr txBox="1"/>
          <p:nvPr/>
        </p:nvSpPr>
        <p:spPr>
          <a:xfrm>
            <a:off x="823099" y="2487999"/>
            <a:ext cx="10469602" cy="3293209"/>
          </a:xfrm>
          <a:prstGeom prst="rect">
            <a:avLst/>
          </a:prstGeom>
          <a:noFill/>
        </p:spPr>
        <p:txBody>
          <a:bodyPr wrap="square" rtlCol="0">
            <a:spAutoFit/>
          </a:bodyPr>
          <a:lstStyle/>
          <a:p>
            <a:r>
              <a:rPr lang="en-US" sz="2800" dirty="0"/>
              <a:t>Iterative rounds of:</a:t>
            </a:r>
          </a:p>
          <a:p>
            <a:pPr marL="457200" indent="-457200">
              <a:buFont typeface="Arial" charset="0"/>
              <a:buChar char="•"/>
            </a:pPr>
            <a:endParaRPr lang="en-US" sz="2800" dirty="0"/>
          </a:p>
          <a:p>
            <a:pPr marL="457200" indent="-457200">
              <a:buFont typeface="Arial" charset="0"/>
              <a:buChar char="•"/>
            </a:pPr>
            <a:r>
              <a:rPr lang="en-US" sz="2800" dirty="0"/>
              <a:t>Pose a question or state a hypothesis.</a:t>
            </a:r>
          </a:p>
          <a:p>
            <a:pPr marL="457200" indent="-457200">
              <a:buFont typeface="Arial" charset="0"/>
              <a:buChar char="•"/>
            </a:pPr>
            <a:r>
              <a:rPr lang="en-US" sz="2800" dirty="0"/>
              <a:t>Create a graph or statistical summary that addresses the question or tests the hypothesis.</a:t>
            </a:r>
          </a:p>
          <a:p>
            <a:pPr marL="457200" indent="-457200">
              <a:buFont typeface="Arial" charset="0"/>
              <a:buChar char="•"/>
            </a:pPr>
            <a:r>
              <a:rPr lang="en-US" sz="2800" dirty="0"/>
              <a:t>Comment on new insights gained and new problems raised.</a:t>
            </a:r>
          </a:p>
          <a:p>
            <a:pPr marL="457200" indent="-457200">
              <a:buFont typeface="Arial" charset="0"/>
              <a:buChar char="•"/>
            </a:pPr>
            <a:endParaRPr lang="en-US" sz="2000" dirty="0"/>
          </a:p>
          <a:p>
            <a:pPr marL="914400" lvl="1" indent="-457200">
              <a:buFont typeface="Arial" charset="0"/>
              <a:buChar char="•"/>
            </a:pPr>
            <a:endParaRPr lang="en-US" sz="2000" dirty="0"/>
          </a:p>
        </p:txBody>
      </p:sp>
    </p:spTree>
    <p:extLst>
      <p:ext uri="{BB962C8B-B14F-4D97-AF65-F5344CB8AC3E}">
        <p14:creationId xmlns:p14="http://schemas.microsoft.com/office/powerpoint/2010/main" val="42762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4687E-ADDD-CB44-8C2B-20357FA39BF5}"/>
              </a:ext>
            </a:extLst>
          </p:cNvPr>
          <p:cNvPicPr>
            <a:picLocks noChangeAspect="1"/>
          </p:cNvPicPr>
          <p:nvPr/>
        </p:nvPicPr>
        <p:blipFill>
          <a:blip r:embed="rId3"/>
          <a:stretch>
            <a:fillRect/>
          </a:stretch>
        </p:blipFill>
        <p:spPr>
          <a:xfrm>
            <a:off x="3039762" y="461701"/>
            <a:ext cx="6079524" cy="5966940"/>
          </a:xfrm>
          <a:prstGeom prst="rect">
            <a:avLst/>
          </a:prstGeom>
        </p:spPr>
      </p:pic>
      <p:grpSp>
        <p:nvGrpSpPr>
          <p:cNvPr id="6" name="Group 5">
            <a:extLst>
              <a:ext uri="{FF2B5EF4-FFF2-40B4-BE49-F238E27FC236}">
                <a16:creationId xmlns:a16="http://schemas.microsoft.com/office/drawing/2014/main" id="{8550B40E-F9AE-A344-9BEB-28F13BB4AE45}"/>
              </a:ext>
            </a:extLst>
          </p:cNvPr>
          <p:cNvGrpSpPr/>
          <p:nvPr/>
        </p:nvGrpSpPr>
        <p:grpSpPr>
          <a:xfrm>
            <a:off x="230661" y="217124"/>
            <a:ext cx="2018270" cy="1970022"/>
            <a:chOff x="896764" y="1568806"/>
            <a:chExt cx="2365216" cy="1634198"/>
          </a:xfrm>
        </p:grpSpPr>
        <p:sp>
          <p:nvSpPr>
            <p:cNvPr id="7" name="Rounded Rectangular Callout 6">
              <a:extLst>
                <a:ext uri="{FF2B5EF4-FFF2-40B4-BE49-F238E27FC236}">
                  <a16:creationId xmlns:a16="http://schemas.microsoft.com/office/drawing/2014/main" id="{BE26741F-96C4-BA46-92A0-E67116290F11}"/>
                </a:ext>
              </a:extLst>
            </p:cNvPr>
            <p:cNvSpPr/>
            <p:nvPr/>
          </p:nvSpPr>
          <p:spPr>
            <a:xfrm>
              <a:off x="896764" y="1568806"/>
              <a:ext cx="2365216" cy="1634198"/>
            </a:xfrm>
            <a:prstGeom prst="wedgeRoundRectCallout">
              <a:avLst>
                <a:gd name="adj1" fmla="val -10691"/>
                <a:gd name="adj2" fmla="val 589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8" name="TextBox 7">
              <a:extLst>
                <a:ext uri="{FF2B5EF4-FFF2-40B4-BE49-F238E27FC236}">
                  <a16:creationId xmlns:a16="http://schemas.microsoft.com/office/drawing/2014/main" id="{991127B9-3CC9-844C-8D94-CE3091083EC1}"/>
                </a:ext>
              </a:extLst>
            </p:cNvPr>
            <p:cNvSpPr txBox="1"/>
            <p:nvPr/>
          </p:nvSpPr>
          <p:spPr>
            <a:xfrm>
              <a:off x="896764" y="2098084"/>
              <a:ext cx="2365216" cy="536153"/>
            </a:xfrm>
            <a:prstGeom prst="rect">
              <a:avLst/>
            </a:prstGeom>
            <a:noFill/>
          </p:spPr>
          <p:txBody>
            <a:bodyPr wrap="square" rtlCol="0" anchor="ctr">
              <a:spAutoFit/>
            </a:bodyPr>
            <a:lstStyle/>
            <a:p>
              <a:pPr algn="ctr"/>
              <a:r>
                <a:rPr lang="en-US" sz="3600" dirty="0">
                  <a:solidFill>
                    <a:schemeClr val="bg1"/>
                  </a:solidFill>
                  <a:latin typeface="Tw Cen MT" panose="020B0602020104020603" pitchFamily="34" charset="77"/>
                </a:rPr>
                <a:t>Round 1</a:t>
              </a:r>
              <a:endParaRPr lang="en-US" sz="3600" dirty="0">
                <a:solidFill>
                  <a:schemeClr val="bg1"/>
                </a:solidFill>
              </a:endParaRPr>
            </a:p>
          </p:txBody>
        </p:sp>
      </p:grpSp>
      <p:sp>
        <p:nvSpPr>
          <p:cNvPr id="9" name="Rounded Rectangular Callout 8">
            <a:extLst>
              <a:ext uri="{FF2B5EF4-FFF2-40B4-BE49-F238E27FC236}">
                <a16:creationId xmlns:a16="http://schemas.microsoft.com/office/drawing/2014/main" id="{03600211-745E-7142-8136-E12A12C9AAFA}"/>
              </a:ext>
            </a:extLst>
          </p:cNvPr>
          <p:cNvSpPr/>
          <p:nvPr/>
        </p:nvSpPr>
        <p:spPr>
          <a:xfrm>
            <a:off x="10066636" y="332799"/>
            <a:ext cx="1746423" cy="1044736"/>
          </a:xfrm>
          <a:prstGeom prst="wedgeRoundRectCallout">
            <a:avLst>
              <a:gd name="adj1" fmla="val -105183"/>
              <a:gd name="adj2" fmla="val -229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Question</a:t>
            </a:r>
          </a:p>
        </p:txBody>
      </p:sp>
      <p:sp>
        <p:nvSpPr>
          <p:cNvPr id="13" name="Rounded Rectangular Callout 12">
            <a:extLst>
              <a:ext uri="{FF2B5EF4-FFF2-40B4-BE49-F238E27FC236}">
                <a16:creationId xmlns:a16="http://schemas.microsoft.com/office/drawing/2014/main" id="{53E2CA0B-162F-2E4B-9ABE-96CC52AEA4E7}"/>
              </a:ext>
            </a:extLst>
          </p:cNvPr>
          <p:cNvSpPr/>
          <p:nvPr/>
        </p:nvSpPr>
        <p:spPr>
          <a:xfrm>
            <a:off x="10066636" y="1664778"/>
            <a:ext cx="1746423" cy="1044736"/>
          </a:xfrm>
          <a:prstGeom prst="wedgeRoundRectCallout">
            <a:avLst>
              <a:gd name="adj1" fmla="val -105183"/>
              <a:gd name="adj2" fmla="val -229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Graph</a:t>
            </a:r>
          </a:p>
        </p:txBody>
      </p:sp>
      <p:sp>
        <p:nvSpPr>
          <p:cNvPr id="14" name="Rounded Rectangular Callout 13">
            <a:extLst>
              <a:ext uri="{FF2B5EF4-FFF2-40B4-BE49-F238E27FC236}">
                <a16:creationId xmlns:a16="http://schemas.microsoft.com/office/drawing/2014/main" id="{5F6E7957-8FE7-7B40-BBC8-9CDC031C6DA5}"/>
              </a:ext>
            </a:extLst>
          </p:cNvPr>
          <p:cNvSpPr/>
          <p:nvPr/>
        </p:nvSpPr>
        <p:spPr>
          <a:xfrm>
            <a:off x="10066636" y="4933632"/>
            <a:ext cx="1746423" cy="1044736"/>
          </a:xfrm>
          <a:prstGeom prst="wedgeRoundRectCallout">
            <a:avLst>
              <a:gd name="adj1" fmla="val -105183"/>
              <a:gd name="adj2" fmla="val -229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Comments</a:t>
            </a:r>
          </a:p>
        </p:txBody>
      </p:sp>
    </p:spTree>
    <p:extLst>
      <p:ext uri="{BB962C8B-B14F-4D97-AF65-F5344CB8AC3E}">
        <p14:creationId xmlns:p14="http://schemas.microsoft.com/office/powerpoint/2010/main" val="3672447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340531-DF4E-8944-8510-95F18EB6993E}"/>
              </a:ext>
            </a:extLst>
          </p:cNvPr>
          <p:cNvPicPr>
            <a:picLocks noChangeAspect="1"/>
          </p:cNvPicPr>
          <p:nvPr/>
        </p:nvPicPr>
        <p:blipFill>
          <a:blip r:embed="rId3"/>
          <a:stretch>
            <a:fillRect/>
          </a:stretch>
        </p:blipFill>
        <p:spPr>
          <a:xfrm>
            <a:off x="3052119" y="452689"/>
            <a:ext cx="6070074" cy="5788618"/>
          </a:xfrm>
          <a:prstGeom prst="rect">
            <a:avLst/>
          </a:prstGeom>
        </p:spPr>
      </p:pic>
      <p:grpSp>
        <p:nvGrpSpPr>
          <p:cNvPr id="3" name="Group 2">
            <a:extLst>
              <a:ext uri="{FF2B5EF4-FFF2-40B4-BE49-F238E27FC236}">
                <a16:creationId xmlns:a16="http://schemas.microsoft.com/office/drawing/2014/main" id="{3A9DA606-8474-004B-ABB1-E2394FB498B9}"/>
              </a:ext>
            </a:extLst>
          </p:cNvPr>
          <p:cNvGrpSpPr/>
          <p:nvPr/>
        </p:nvGrpSpPr>
        <p:grpSpPr>
          <a:xfrm>
            <a:off x="230661" y="217124"/>
            <a:ext cx="2018270" cy="1970022"/>
            <a:chOff x="896764" y="1568806"/>
            <a:chExt cx="2365216" cy="1634198"/>
          </a:xfrm>
        </p:grpSpPr>
        <p:sp>
          <p:nvSpPr>
            <p:cNvPr id="4" name="Rounded Rectangular Callout 3">
              <a:extLst>
                <a:ext uri="{FF2B5EF4-FFF2-40B4-BE49-F238E27FC236}">
                  <a16:creationId xmlns:a16="http://schemas.microsoft.com/office/drawing/2014/main" id="{1305865F-13C4-1E47-8AAC-49F8999CF54B}"/>
                </a:ext>
              </a:extLst>
            </p:cNvPr>
            <p:cNvSpPr/>
            <p:nvPr/>
          </p:nvSpPr>
          <p:spPr>
            <a:xfrm>
              <a:off x="896764" y="1568806"/>
              <a:ext cx="2365216" cy="1634198"/>
            </a:xfrm>
            <a:prstGeom prst="wedgeRoundRectCallout">
              <a:avLst>
                <a:gd name="adj1" fmla="val -10691"/>
                <a:gd name="adj2" fmla="val 589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5" name="TextBox 4">
              <a:extLst>
                <a:ext uri="{FF2B5EF4-FFF2-40B4-BE49-F238E27FC236}">
                  <a16:creationId xmlns:a16="http://schemas.microsoft.com/office/drawing/2014/main" id="{8392EC7B-F09B-0741-920B-34B67BE32228}"/>
                </a:ext>
              </a:extLst>
            </p:cNvPr>
            <p:cNvSpPr txBox="1"/>
            <p:nvPr/>
          </p:nvSpPr>
          <p:spPr>
            <a:xfrm>
              <a:off x="896764" y="2098084"/>
              <a:ext cx="2365216" cy="536153"/>
            </a:xfrm>
            <a:prstGeom prst="rect">
              <a:avLst/>
            </a:prstGeom>
            <a:noFill/>
          </p:spPr>
          <p:txBody>
            <a:bodyPr wrap="square" rtlCol="0" anchor="ctr">
              <a:spAutoFit/>
            </a:bodyPr>
            <a:lstStyle/>
            <a:p>
              <a:pPr algn="ctr"/>
              <a:r>
                <a:rPr lang="en-US" sz="3600" dirty="0">
                  <a:solidFill>
                    <a:schemeClr val="bg1"/>
                  </a:solidFill>
                  <a:latin typeface="Tw Cen MT" panose="020B0602020104020603" pitchFamily="34" charset="77"/>
                </a:rPr>
                <a:t>Round 2</a:t>
              </a:r>
              <a:endParaRPr lang="en-US" sz="3600" dirty="0">
                <a:solidFill>
                  <a:schemeClr val="bg1"/>
                </a:solidFill>
              </a:endParaRPr>
            </a:p>
          </p:txBody>
        </p:sp>
      </p:grpSp>
    </p:spTree>
    <p:extLst>
      <p:ext uri="{BB962C8B-B14F-4D97-AF65-F5344CB8AC3E}">
        <p14:creationId xmlns:p14="http://schemas.microsoft.com/office/powerpoint/2010/main" val="3165869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2EB90-1FD2-1441-9926-224DD14CD50B}"/>
              </a:ext>
            </a:extLst>
          </p:cNvPr>
          <p:cNvPicPr>
            <a:picLocks noChangeAspect="1"/>
          </p:cNvPicPr>
          <p:nvPr/>
        </p:nvPicPr>
        <p:blipFill>
          <a:blip r:embed="rId3"/>
          <a:stretch>
            <a:fillRect/>
          </a:stretch>
        </p:blipFill>
        <p:spPr>
          <a:xfrm>
            <a:off x="3073059" y="413009"/>
            <a:ext cx="6089443" cy="5634865"/>
          </a:xfrm>
          <a:prstGeom prst="rect">
            <a:avLst/>
          </a:prstGeom>
        </p:spPr>
      </p:pic>
      <p:grpSp>
        <p:nvGrpSpPr>
          <p:cNvPr id="3" name="Group 2">
            <a:extLst>
              <a:ext uri="{FF2B5EF4-FFF2-40B4-BE49-F238E27FC236}">
                <a16:creationId xmlns:a16="http://schemas.microsoft.com/office/drawing/2014/main" id="{3A9DA606-8474-004B-ABB1-E2394FB498B9}"/>
              </a:ext>
            </a:extLst>
          </p:cNvPr>
          <p:cNvGrpSpPr/>
          <p:nvPr/>
        </p:nvGrpSpPr>
        <p:grpSpPr>
          <a:xfrm>
            <a:off x="230661" y="217124"/>
            <a:ext cx="2018270" cy="1970022"/>
            <a:chOff x="896764" y="1568806"/>
            <a:chExt cx="2365216" cy="1634198"/>
          </a:xfrm>
        </p:grpSpPr>
        <p:sp>
          <p:nvSpPr>
            <p:cNvPr id="4" name="Rounded Rectangular Callout 3">
              <a:extLst>
                <a:ext uri="{FF2B5EF4-FFF2-40B4-BE49-F238E27FC236}">
                  <a16:creationId xmlns:a16="http://schemas.microsoft.com/office/drawing/2014/main" id="{1305865F-13C4-1E47-8AAC-49F8999CF54B}"/>
                </a:ext>
              </a:extLst>
            </p:cNvPr>
            <p:cNvSpPr/>
            <p:nvPr/>
          </p:nvSpPr>
          <p:spPr>
            <a:xfrm>
              <a:off x="896764" y="1568806"/>
              <a:ext cx="2365216" cy="1634198"/>
            </a:xfrm>
            <a:prstGeom prst="wedgeRoundRectCallout">
              <a:avLst>
                <a:gd name="adj1" fmla="val -10691"/>
                <a:gd name="adj2" fmla="val 589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5" name="TextBox 4">
              <a:extLst>
                <a:ext uri="{FF2B5EF4-FFF2-40B4-BE49-F238E27FC236}">
                  <a16:creationId xmlns:a16="http://schemas.microsoft.com/office/drawing/2014/main" id="{8392EC7B-F09B-0741-920B-34B67BE32228}"/>
                </a:ext>
              </a:extLst>
            </p:cNvPr>
            <p:cNvSpPr txBox="1"/>
            <p:nvPr/>
          </p:nvSpPr>
          <p:spPr>
            <a:xfrm>
              <a:off x="896764" y="2098084"/>
              <a:ext cx="2365216" cy="536153"/>
            </a:xfrm>
            <a:prstGeom prst="rect">
              <a:avLst/>
            </a:prstGeom>
            <a:noFill/>
          </p:spPr>
          <p:txBody>
            <a:bodyPr wrap="square" rtlCol="0" anchor="ctr">
              <a:spAutoFit/>
            </a:bodyPr>
            <a:lstStyle/>
            <a:p>
              <a:pPr algn="ctr"/>
              <a:r>
                <a:rPr lang="en-US" sz="3600" dirty="0">
                  <a:solidFill>
                    <a:schemeClr val="bg1"/>
                  </a:solidFill>
                  <a:latin typeface="Tw Cen MT" panose="020B0602020104020603" pitchFamily="34" charset="77"/>
                </a:rPr>
                <a:t>Round 3</a:t>
              </a:r>
              <a:endParaRPr lang="en-US" sz="3600" dirty="0">
                <a:solidFill>
                  <a:schemeClr val="bg1"/>
                </a:solidFill>
              </a:endParaRPr>
            </a:p>
          </p:txBody>
        </p:sp>
      </p:grpSp>
    </p:spTree>
    <p:extLst>
      <p:ext uri="{BB962C8B-B14F-4D97-AF65-F5344CB8AC3E}">
        <p14:creationId xmlns:p14="http://schemas.microsoft.com/office/powerpoint/2010/main" val="197404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4327ED-DC16-D745-925B-BA14C4393F34}"/>
              </a:ext>
            </a:extLst>
          </p:cNvPr>
          <p:cNvPicPr>
            <a:picLocks noChangeAspect="1"/>
          </p:cNvPicPr>
          <p:nvPr/>
        </p:nvPicPr>
        <p:blipFill>
          <a:blip r:embed="rId3"/>
          <a:stretch>
            <a:fillRect/>
          </a:stretch>
        </p:blipFill>
        <p:spPr>
          <a:xfrm>
            <a:off x="756355" y="341569"/>
            <a:ext cx="4752622" cy="2936441"/>
          </a:xfrm>
          <a:prstGeom prst="rect">
            <a:avLst/>
          </a:prstGeom>
        </p:spPr>
      </p:pic>
      <p:pic>
        <p:nvPicPr>
          <p:cNvPr id="5" name="Picture 4">
            <a:extLst>
              <a:ext uri="{FF2B5EF4-FFF2-40B4-BE49-F238E27FC236}">
                <a16:creationId xmlns:a16="http://schemas.microsoft.com/office/drawing/2014/main" id="{B1B1DFAE-02D2-CC45-8B91-180C55625739}"/>
              </a:ext>
            </a:extLst>
          </p:cNvPr>
          <p:cNvPicPr>
            <a:picLocks noChangeAspect="1"/>
          </p:cNvPicPr>
          <p:nvPr/>
        </p:nvPicPr>
        <p:blipFill>
          <a:blip r:embed="rId4"/>
          <a:stretch>
            <a:fillRect/>
          </a:stretch>
        </p:blipFill>
        <p:spPr>
          <a:xfrm>
            <a:off x="6129867" y="341569"/>
            <a:ext cx="4752622" cy="2936441"/>
          </a:xfrm>
          <a:prstGeom prst="rect">
            <a:avLst/>
          </a:prstGeom>
        </p:spPr>
      </p:pic>
      <p:pic>
        <p:nvPicPr>
          <p:cNvPr id="7" name="Picture 6">
            <a:extLst>
              <a:ext uri="{FF2B5EF4-FFF2-40B4-BE49-F238E27FC236}">
                <a16:creationId xmlns:a16="http://schemas.microsoft.com/office/drawing/2014/main" id="{BB5D3339-9893-3E4A-8304-1C140F695EAE}"/>
              </a:ext>
            </a:extLst>
          </p:cNvPr>
          <p:cNvPicPr>
            <a:picLocks noChangeAspect="1"/>
          </p:cNvPicPr>
          <p:nvPr/>
        </p:nvPicPr>
        <p:blipFill>
          <a:blip r:embed="rId5"/>
          <a:stretch>
            <a:fillRect/>
          </a:stretch>
        </p:blipFill>
        <p:spPr>
          <a:xfrm>
            <a:off x="756355" y="3526364"/>
            <a:ext cx="4752622" cy="2936441"/>
          </a:xfrm>
          <a:prstGeom prst="rect">
            <a:avLst/>
          </a:prstGeom>
        </p:spPr>
      </p:pic>
      <p:pic>
        <p:nvPicPr>
          <p:cNvPr id="8" name="Picture 7">
            <a:extLst>
              <a:ext uri="{FF2B5EF4-FFF2-40B4-BE49-F238E27FC236}">
                <a16:creationId xmlns:a16="http://schemas.microsoft.com/office/drawing/2014/main" id="{245CB5AD-ADAA-674B-B01F-1DDEE4A5C9F3}"/>
              </a:ext>
            </a:extLst>
          </p:cNvPr>
          <p:cNvPicPr>
            <a:picLocks noChangeAspect="1"/>
          </p:cNvPicPr>
          <p:nvPr/>
        </p:nvPicPr>
        <p:blipFill>
          <a:blip r:embed="rId6"/>
          <a:stretch>
            <a:fillRect/>
          </a:stretch>
        </p:blipFill>
        <p:spPr>
          <a:xfrm>
            <a:off x="6129867" y="3526365"/>
            <a:ext cx="4752622" cy="2936441"/>
          </a:xfrm>
          <a:prstGeom prst="rect">
            <a:avLst/>
          </a:prstGeom>
        </p:spPr>
      </p:pic>
    </p:spTree>
    <p:extLst>
      <p:ext uri="{BB962C8B-B14F-4D97-AF65-F5344CB8AC3E}">
        <p14:creationId xmlns:p14="http://schemas.microsoft.com/office/powerpoint/2010/main" val="1199193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79372184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27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Summary</a:t>
            </a:r>
          </a:p>
        </p:txBody>
      </p:sp>
    </p:spTree>
    <p:extLst>
      <p:ext uri="{BB962C8B-B14F-4D97-AF65-F5344CB8AC3E}">
        <p14:creationId xmlns:p14="http://schemas.microsoft.com/office/powerpoint/2010/main" val="2635857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r>
              <a:rPr lang="en-US" sz="3200" dirty="0"/>
              <a:t>1. Appreciate Reproducibility in Data Analysis</a:t>
            </a:r>
          </a:p>
          <a:p>
            <a:r>
              <a:rPr lang="en-US" sz="3200" dirty="0"/>
              <a:t>2. Learn a Practical Way to Analyze Clinical Data Reproducibly</a:t>
            </a:r>
          </a:p>
          <a:p>
            <a:endParaRPr lang="en-US" sz="3200" dirty="0"/>
          </a:p>
          <a:p>
            <a:r>
              <a:rPr lang="en-US" sz="4000" dirty="0"/>
              <a:t>Objectives</a:t>
            </a:r>
          </a:p>
          <a:p>
            <a:r>
              <a:rPr lang="en-US" sz="3200" dirty="0"/>
              <a:t>1. Define “Reproducibility” and Explain its Importance</a:t>
            </a:r>
          </a:p>
          <a:p>
            <a:r>
              <a:rPr lang="en-US" sz="3200" dirty="0"/>
              <a:t>2. Learn How to Use R/</a:t>
            </a:r>
            <a:r>
              <a:rPr lang="en-US" sz="3200" dirty="0" err="1"/>
              <a:t>RStudio</a:t>
            </a:r>
            <a:r>
              <a:rPr lang="en-US" sz="3200" dirty="0"/>
              <a:t> to Import Data from Files and Databases; Transform Data; and Visualize Data</a:t>
            </a:r>
          </a:p>
          <a:p>
            <a:r>
              <a:rPr lang="en-US" sz="3200" dirty="0"/>
              <a:t>3. Create a Reproducible Report Written in R Markdown</a:t>
            </a:r>
          </a:p>
        </p:txBody>
      </p:sp>
    </p:spTree>
    <p:extLst>
      <p:ext uri="{BB962C8B-B14F-4D97-AF65-F5344CB8AC3E}">
        <p14:creationId xmlns:p14="http://schemas.microsoft.com/office/powerpoint/2010/main" val="349593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1700288"/>
              </p:ext>
            </p:extLst>
          </p:nvPr>
        </p:nvGraphicFramePr>
        <p:xfrm>
          <a:off x="690414" y="881049"/>
          <a:ext cx="5307430" cy="5150148"/>
        </p:xfrm>
        <a:graphic>
          <a:graphicData uri="http://schemas.openxmlformats.org/drawingml/2006/table">
            <a:tbl>
              <a:tblPr>
                <a:tableStyleId>{46F890A9-2807-4EBB-B81D-B2AA78EC7F39}</a:tableStyleId>
              </a:tblPr>
              <a:tblGrid>
                <a:gridCol w="5307430">
                  <a:extLst>
                    <a:ext uri="{9D8B030D-6E8A-4147-A177-3AD203B41FA5}">
                      <a16:colId xmlns:a16="http://schemas.microsoft.com/office/drawing/2014/main" val="20000"/>
                    </a:ext>
                  </a:extLst>
                </a:gridCol>
              </a:tblGrid>
              <a:tr h="1287537">
                <a:tc>
                  <a:txBody>
                    <a:bodyPr/>
                    <a:lstStyle/>
                    <a:p>
                      <a:pPr algn="ctr"/>
                      <a:r>
                        <a:rPr lang="en-US" sz="440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287537">
                <a:tc>
                  <a:txBody>
                    <a:bodyPr/>
                    <a:lstStyle/>
                    <a:p>
                      <a:pPr algn="ctr"/>
                      <a:r>
                        <a:rPr lang="en-US" sz="440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287537">
                <a:tc>
                  <a:txBody>
                    <a:bodyPr/>
                    <a:lstStyle/>
                    <a:p>
                      <a:pPr algn="ctr"/>
                      <a:r>
                        <a:rPr lang="en-US" sz="440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287537">
                <a:tc>
                  <a:txBody>
                    <a:bodyPr/>
                    <a:lstStyle/>
                    <a:p>
                      <a:pPr algn="ctr"/>
                      <a:r>
                        <a:rPr lang="en-US" sz="440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D1C14BC4-710C-6B4C-A304-F0D9FAC07FFE}"/>
              </a:ext>
            </a:extLst>
          </p:cNvPr>
          <p:cNvSpPr txBox="1"/>
          <p:nvPr/>
        </p:nvSpPr>
        <p:spPr>
          <a:xfrm>
            <a:off x="6307810" y="881049"/>
            <a:ext cx="5176434" cy="923330"/>
          </a:xfrm>
          <a:prstGeom prst="rect">
            <a:avLst/>
          </a:prstGeom>
          <a:noFill/>
        </p:spPr>
        <p:txBody>
          <a:bodyPr wrap="square" rtlCol="0">
            <a:spAutoFit/>
          </a:bodyPr>
          <a:lstStyle/>
          <a:p>
            <a:pPr marL="285750" indent="-285750">
              <a:buFontTx/>
              <a:buChar char="-"/>
            </a:pPr>
            <a:r>
              <a:rPr lang="en-US" dirty="0"/>
              <a:t>Reproducibility</a:t>
            </a:r>
          </a:p>
          <a:p>
            <a:pPr marL="285750" indent="-285750">
              <a:buFontTx/>
              <a:buChar char="-"/>
            </a:pPr>
            <a:r>
              <a:rPr lang="en-US" dirty="0"/>
              <a:t>R/</a:t>
            </a:r>
            <a:r>
              <a:rPr lang="en-US" dirty="0" err="1"/>
              <a:t>RStudio</a:t>
            </a:r>
            <a:endParaRPr lang="en-US" dirty="0"/>
          </a:p>
          <a:p>
            <a:pPr marL="285750" indent="-285750">
              <a:buFontTx/>
              <a:buChar char="-"/>
            </a:pPr>
            <a:r>
              <a:rPr lang="en-US" dirty="0"/>
              <a:t>R Markdown</a:t>
            </a:r>
          </a:p>
        </p:txBody>
      </p:sp>
      <p:sp>
        <p:nvSpPr>
          <p:cNvPr id="4" name="TextBox 3">
            <a:extLst>
              <a:ext uri="{FF2B5EF4-FFF2-40B4-BE49-F238E27FC236}">
                <a16:creationId xmlns:a16="http://schemas.microsoft.com/office/drawing/2014/main" id="{4F98DBD0-8A0A-4D41-8A1C-614AD607A739}"/>
              </a:ext>
            </a:extLst>
          </p:cNvPr>
          <p:cNvSpPr txBox="1"/>
          <p:nvPr/>
        </p:nvSpPr>
        <p:spPr>
          <a:xfrm>
            <a:off x="6307810" y="2180323"/>
            <a:ext cx="5176434" cy="923330"/>
          </a:xfrm>
          <a:prstGeom prst="rect">
            <a:avLst/>
          </a:prstGeom>
          <a:noFill/>
        </p:spPr>
        <p:txBody>
          <a:bodyPr wrap="square" rtlCol="0">
            <a:spAutoFit/>
          </a:bodyPr>
          <a:lstStyle/>
          <a:p>
            <a:pPr marL="285750" indent="-285750">
              <a:buFontTx/>
              <a:buChar char="-"/>
            </a:pPr>
            <a:r>
              <a:rPr lang="en-US" dirty="0"/>
              <a:t>HIPAA and TPO exceptions</a:t>
            </a:r>
          </a:p>
          <a:p>
            <a:pPr marL="285750" indent="-285750">
              <a:buFontTx/>
              <a:buChar char="-"/>
            </a:pPr>
            <a:r>
              <a:rPr lang="en-US" dirty="0"/>
              <a:t>Import data from CSV, Excel, and databases</a:t>
            </a:r>
          </a:p>
          <a:p>
            <a:pPr marL="285750" indent="-285750">
              <a:buFontTx/>
              <a:buChar char="-"/>
            </a:pPr>
            <a:r>
              <a:rPr lang="en-US" dirty="0"/>
              <a:t>What to do when you get stuck</a:t>
            </a:r>
          </a:p>
        </p:txBody>
      </p:sp>
      <p:sp>
        <p:nvSpPr>
          <p:cNvPr id="5" name="TextBox 4">
            <a:extLst>
              <a:ext uri="{FF2B5EF4-FFF2-40B4-BE49-F238E27FC236}">
                <a16:creationId xmlns:a16="http://schemas.microsoft.com/office/drawing/2014/main" id="{8AF236CB-1CDC-824D-821C-316000A73192}"/>
              </a:ext>
            </a:extLst>
          </p:cNvPr>
          <p:cNvSpPr txBox="1"/>
          <p:nvPr/>
        </p:nvSpPr>
        <p:spPr>
          <a:xfrm>
            <a:off x="6307810" y="3456123"/>
            <a:ext cx="5176434" cy="923330"/>
          </a:xfrm>
          <a:prstGeom prst="rect">
            <a:avLst/>
          </a:prstGeom>
          <a:noFill/>
        </p:spPr>
        <p:txBody>
          <a:bodyPr wrap="square" rtlCol="0">
            <a:spAutoFit/>
          </a:bodyPr>
          <a:lstStyle/>
          <a:p>
            <a:pPr marL="285750" indent="-285750">
              <a:buFontTx/>
              <a:buChar char="-"/>
            </a:pPr>
            <a:r>
              <a:rPr lang="en-US" dirty="0"/>
              <a:t>ggplot2 basics</a:t>
            </a:r>
          </a:p>
          <a:p>
            <a:pPr marL="285750" indent="-285750">
              <a:buFontTx/>
              <a:buChar char="-"/>
            </a:pPr>
            <a:r>
              <a:rPr lang="en-US" dirty="0"/>
              <a:t>Tidy data</a:t>
            </a:r>
          </a:p>
          <a:p>
            <a:pPr marL="285750" indent="-285750">
              <a:buFontTx/>
              <a:buChar char="-"/>
            </a:pPr>
            <a:r>
              <a:rPr lang="en-US" dirty="0" err="1"/>
              <a:t>dplyr</a:t>
            </a:r>
            <a:r>
              <a:rPr lang="en-US" dirty="0"/>
              <a:t> and %&gt;%</a:t>
            </a:r>
          </a:p>
        </p:txBody>
      </p:sp>
      <p:sp>
        <p:nvSpPr>
          <p:cNvPr id="6" name="TextBox 5">
            <a:extLst>
              <a:ext uri="{FF2B5EF4-FFF2-40B4-BE49-F238E27FC236}">
                <a16:creationId xmlns:a16="http://schemas.microsoft.com/office/drawing/2014/main" id="{33664733-EBEF-5E48-9EBB-3CC4F6668B90}"/>
              </a:ext>
            </a:extLst>
          </p:cNvPr>
          <p:cNvSpPr txBox="1"/>
          <p:nvPr/>
        </p:nvSpPr>
        <p:spPr>
          <a:xfrm>
            <a:off x="6307810" y="4755397"/>
            <a:ext cx="5176434" cy="1477328"/>
          </a:xfrm>
          <a:prstGeom prst="rect">
            <a:avLst/>
          </a:prstGeom>
          <a:noFill/>
        </p:spPr>
        <p:txBody>
          <a:bodyPr wrap="square" rtlCol="0">
            <a:spAutoFit/>
          </a:bodyPr>
          <a:lstStyle/>
          <a:p>
            <a:pPr marL="285750" indent="-285750">
              <a:buFontTx/>
              <a:buChar char="-"/>
            </a:pPr>
            <a:r>
              <a:rPr lang="en-US" dirty="0"/>
              <a:t>Best practices for exploratory data analysis</a:t>
            </a:r>
          </a:p>
          <a:p>
            <a:pPr marL="285750" indent="-285750">
              <a:buFontTx/>
              <a:buChar char="-"/>
            </a:pPr>
            <a:r>
              <a:rPr lang="en-US" dirty="0"/>
              <a:t>Converting data types</a:t>
            </a:r>
          </a:p>
          <a:p>
            <a:pPr marL="285750" indent="-285750">
              <a:buFontTx/>
              <a:buChar char="-"/>
            </a:pPr>
            <a:r>
              <a:rPr lang="en-US" dirty="0"/>
              <a:t>Dealing with missing values and data entry errors</a:t>
            </a:r>
          </a:p>
          <a:p>
            <a:pPr marL="285750" indent="-285750">
              <a:buFontTx/>
              <a:buChar char="-"/>
            </a:pPr>
            <a:r>
              <a:rPr lang="en-US" dirty="0"/>
              <a:t>A template for a reproducible report</a:t>
            </a:r>
          </a:p>
          <a:p>
            <a:pPr marL="285750" indent="-285750">
              <a:buFontTx/>
              <a:buChar char="-"/>
            </a:pPr>
            <a:endParaRPr lang="en-US" dirty="0"/>
          </a:p>
        </p:txBody>
      </p:sp>
    </p:spTree>
    <p:extLst>
      <p:ext uri="{BB962C8B-B14F-4D97-AF65-F5344CB8AC3E}">
        <p14:creationId xmlns:p14="http://schemas.microsoft.com/office/powerpoint/2010/main" val="618544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Post-Workshop Survey</a:t>
            </a:r>
          </a:p>
        </p:txBody>
      </p:sp>
    </p:spTree>
    <p:extLst>
      <p:ext uri="{BB962C8B-B14F-4D97-AF65-F5344CB8AC3E}">
        <p14:creationId xmlns:p14="http://schemas.microsoft.com/office/powerpoint/2010/main" val="408284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a:t>
            </a:r>
          </a:p>
        </p:txBody>
      </p:sp>
      <p:pic>
        <p:nvPicPr>
          <p:cNvPr id="5" name="Picture 4">
            <a:extLst>
              <a:ext uri="{FF2B5EF4-FFF2-40B4-BE49-F238E27FC236}">
                <a16:creationId xmlns:a16="http://schemas.microsoft.com/office/drawing/2014/main" id="{9C01CB8B-CA2E-1F44-9B0C-42705C4A8AA0}"/>
              </a:ext>
            </a:extLst>
          </p:cNvPr>
          <p:cNvPicPr>
            <a:picLocks noChangeAspect="1"/>
          </p:cNvPicPr>
          <p:nvPr/>
        </p:nvPicPr>
        <p:blipFill>
          <a:blip r:embed="rId3"/>
          <a:stretch>
            <a:fillRect/>
          </a:stretch>
        </p:blipFill>
        <p:spPr>
          <a:xfrm>
            <a:off x="2927350" y="2673350"/>
            <a:ext cx="6337300" cy="1511300"/>
          </a:xfrm>
          <a:prstGeom prst="rect">
            <a:avLst/>
          </a:prstGeom>
        </p:spPr>
      </p:pic>
      <p:grpSp>
        <p:nvGrpSpPr>
          <p:cNvPr id="8" name="Group 7">
            <a:extLst>
              <a:ext uri="{FF2B5EF4-FFF2-40B4-BE49-F238E27FC236}">
                <a16:creationId xmlns:a16="http://schemas.microsoft.com/office/drawing/2014/main" id="{F3442FAD-7903-A948-B3DE-896AEAB1ABC5}"/>
              </a:ext>
            </a:extLst>
          </p:cNvPr>
          <p:cNvGrpSpPr/>
          <p:nvPr/>
        </p:nvGrpSpPr>
        <p:grpSpPr>
          <a:xfrm>
            <a:off x="4299608" y="742340"/>
            <a:ext cx="2603468" cy="1295668"/>
            <a:chOff x="896764" y="531247"/>
            <a:chExt cx="2365216" cy="2447450"/>
          </a:xfrm>
        </p:grpSpPr>
        <p:sp>
          <p:nvSpPr>
            <p:cNvPr id="10" name="Rounded Rectangular Callout 9">
              <a:extLst>
                <a:ext uri="{FF2B5EF4-FFF2-40B4-BE49-F238E27FC236}">
                  <a16:creationId xmlns:a16="http://schemas.microsoft.com/office/drawing/2014/main" id="{6BFF012E-8451-8543-906C-72F13132AE8C}"/>
                </a:ext>
              </a:extLst>
            </p:cNvPr>
            <p:cNvSpPr/>
            <p:nvPr/>
          </p:nvSpPr>
          <p:spPr>
            <a:xfrm>
              <a:off x="896764" y="724346"/>
              <a:ext cx="2365216" cy="2254351"/>
            </a:xfrm>
            <a:prstGeom prst="wedgeRoundRectCallout">
              <a:avLst>
                <a:gd name="adj1" fmla="val -49500"/>
                <a:gd name="adj2" fmla="val 13876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64D96B-B12C-2346-80B4-827C39321B98}"/>
                </a:ext>
              </a:extLst>
            </p:cNvPr>
            <p:cNvSpPr txBox="1"/>
            <p:nvPr/>
          </p:nvSpPr>
          <p:spPr>
            <a:xfrm>
              <a:off x="896764" y="531247"/>
              <a:ext cx="2365216" cy="2092947"/>
            </a:xfrm>
            <a:prstGeom prst="rect">
              <a:avLst/>
            </a:prstGeom>
            <a:noFill/>
          </p:spPr>
          <p:txBody>
            <a:bodyPr wrap="square" rtlCol="0" anchor="ctr">
              <a:spAutoFit/>
            </a:bodyPr>
            <a:lstStyle/>
            <a:p>
              <a:pPr algn="ctr"/>
              <a:endParaRPr lang="en-US" dirty="0">
                <a:solidFill>
                  <a:schemeClr val="bg1"/>
                </a:solidFill>
              </a:endParaRPr>
            </a:p>
            <a:p>
              <a:pPr algn="ctr"/>
              <a:r>
                <a:rPr lang="en-US" sz="2000" b="1" dirty="0">
                  <a:solidFill>
                    <a:schemeClr val="bg1"/>
                  </a:solidFill>
                  <a:latin typeface="Monaco" pitchFamily="2" charset="77"/>
                </a:rPr>
                <a:t>title</a:t>
              </a:r>
              <a:r>
                <a:rPr lang="en-US" sz="2000" dirty="0">
                  <a:solidFill>
                    <a:schemeClr val="bg1"/>
                  </a:solidFill>
                  <a:latin typeface="Monaco" pitchFamily="2" charset="77"/>
                </a:rPr>
                <a:t>:</a:t>
              </a:r>
            </a:p>
            <a:p>
              <a:pPr algn="ctr"/>
              <a:r>
                <a:rPr lang="en-US" sz="2800" dirty="0">
                  <a:solidFill>
                    <a:schemeClr val="bg1"/>
                  </a:solidFill>
                </a:rPr>
                <a:t>Document title</a:t>
              </a:r>
              <a:endParaRPr lang="en-US" sz="2800" b="1" dirty="0">
                <a:solidFill>
                  <a:schemeClr val="bg1"/>
                </a:solidFill>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9AF9D85C-C946-1746-BAD0-CDFD27312B6A}"/>
              </a:ext>
            </a:extLst>
          </p:cNvPr>
          <p:cNvGrpSpPr/>
          <p:nvPr/>
        </p:nvGrpSpPr>
        <p:grpSpPr>
          <a:xfrm>
            <a:off x="4299608" y="4746296"/>
            <a:ext cx="4007265" cy="1308546"/>
            <a:chOff x="896764" y="506921"/>
            <a:chExt cx="2365216" cy="2471776"/>
          </a:xfrm>
        </p:grpSpPr>
        <p:sp>
          <p:nvSpPr>
            <p:cNvPr id="19" name="Rounded Rectangular Callout 18">
              <a:extLst>
                <a:ext uri="{FF2B5EF4-FFF2-40B4-BE49-F238E27FC236}">
                  <a16:creationId xmlns:a16="http://schemas.microsoft.com/office/drawing/2014/main" id="{8F6A4418-E8A3-8E42-B3D2-6A46135AC1A6}"/>
                </a:ext>
              </a:extLst>
            </p:cNvPr>
            <p:cNvSpPr/>
            <p:nvPr/>
          </p:nvSpPr>
          <p:spPr>
            <a:xfrm>
              <a:off x="896764" y="724346"/>
              <a:ext cx="2365216" cy="2254351"/>
            </a:xfrm>
            <a:prstGeom prst="wedgeRoundRectCallout">
              <a:avLst>
                <a:gd name="adj1" fmla="val -52392"/>
                <a:gd name="adj2" fmla="val -14289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3CB8B4-030E-3E4D-A2C8-7936E45E763A}"/>
                </a:ext>
              </a:extLst>
            </p:cNvPr>
            <p:cNvSpPr txBox="1"/>
            <p:nvPr/>
          </p:nvSpPr>
          <p:spPr>
            <a:xfrm>
              <a:off x="896764" y="506921"/>
              <a:ext cx="2365216" cy="2092948"/>
            </a:xfrm>
            <a:prstGeom prst="rect">
              <a:avLst/>
            </a:prstGeom>
            <a:noFill/>
          </p:spPr>
          <p:txBody>
            <a:bodyPr wrap="square" rtlCol="0" anchor="ctr">
              <a:spAutoFit/>
            </a:bodyPr>
            <a:lstStyle/>
            <a:p>
              <a:pPr algn="ctr"/>
              <a:endParaRPr lang="en-US" dirty="0">
                <a:solidFill>
                  <a:schemeClr val="bg1"/>
                </a:solidFill>
              </a:endParaRPr>
            </a:p>
            <a:p>
              <a:pPr algn="ctr"/>
              <a:r>
                <a:rPr lang="en-US" sz="2000" b="1" dirty="0">
                  <a:solidFill>
                    <a:schemeClr val="bg1"/>
                  </a:solidFill>
                  <a:latin typeface="Monaco" pitchFamily="2" charset="77"/>
                </a:rPr>
                <a:t>output</a:t>
              </a:r>
              <a:r>
                <a:rPr lang="en-US" sz="2000" dirty="0">
                  <a:solidFill>
                    <a:schemeClr val="bg1"/>
                  </a:solidFill>
                  <a:latin typeface="Monaco" pitchFamily="2" charset="77"/>
                </a:rPr>
                <a:t>:</a:t>
              </a:r>
            </a:p>
            <a:p>
              <a:pPr algn="ctr"/>
              <a:r>
                <a:rPr lang="en-US" sz="2800" i="1" u="sng" dirty="0">
                  <a:solidFill>
                    <a:schemeClr val="bg1"/>
                  </a:solidFill>
                </a:rPr>
                <a:t>must</a:t>
              </a:r>
              <a:r>
                <a:rPr lang="en-US" sz="2800" dirty="0">
                  <a:solidFill>
                    <a:schemeClr val="bg1"/>
                  </a:solidFill>
                </a:rPr>
                <a:t> say </a:t>
              </a:r>
              <a:r>
                <a:rPr lang="en-US" sz="2000" b="1" dirty="0" err="1">
                  <a:solidFill>
                    <a:schemeClr val="bg1"/>
                  </a:solidFill>
                  <a:latin typeface="Monaco" pitchFamily="2" charset="77"/>
                </a:rPr>
                <a:t>html_notebook</a:t>
              </a:r>
              <a:endParaRPr lang="en-US" sz="2800" b="1" dirty="0">
                <a:solidFill>
                  <a:schemeClr val="bg1"/>
                </a:solidFill>
                <a:latin typeface="Monaco" pitchFamily="2" charset="77"/>
                <a:ea typeface="Monaco" charset="0"/>
                <a:cs typeface="Monaco" charset="0"/>
              </a:endParaRPr>
            </a:p>
          </p:txBody>
        </p:sp>
      </p:grpSp>
      <p:grpSp>
        <p:nvGrpSpPr>
          <p:cNvPr id="21" name="Group 20">
            <a:extLst>
              <a:ext uri="{FF2B5EF4-FFF2-40B4-BE49-F238E27FC236}">
                <a16:creationId xmlns:a16="http://schemas.microsoft.com/office/drawing/2014/main" id="{5BC41F43-62B0-DC4E-A889-4427AB8C3221}"/>
              </a:ext>
            </a:extLst>
          </p:cNvPr>
          <p:cNvGrpSpPr/>
          <p:nvPr/>
        </p:nvGrpSpPr>
        <p:grpSpPr>
          <a:xfrm>
            <a:off x="320035" y="2675278"/>
            <a:ext cx="2364364" cy="1661993"/>
            <a:chOff x="896764" y="1596561"/>
            <a:chExt cx="2365216" cy="1661993"/>
          </a:xfrm>
        </p:grpSpPr>
        <p:sp>
          <p:nvSpPr>
            <p:cNvPr id="22" name="Rounded Rectangular Callout 21">
              <a:extLst>
                <a:ext uri="{FF2B5EF4-FFF2-40B4-BE49-F238E27FC236}">
                  <a16:creationId xmlns:a16="http://schemas.microsoft.com/office/drawing/2014/main" id="{87F8761C-2D5B-6846-85B8-BF459DCA75A0}"/>
                </a:ext>
              </a:extLst>
            </p:cNvPr>
            <p:cNvSpPr/>
            <p:nvPr/>
          </p:nvSpPr>
          <p:spPr>
            <a:xfrm>
              <a:off x="896764" y="1732048"/>
              <a:ext cx="2365216" cy="1246648"/>
            </a:xfrm>
            <a:prstGeom prst="wedgeRoundRectCallout">
              <a:avLst>
                <a:gd name="adj1" fmla="val 92781"/>
                <a:gd name="adj2" fmla="val -4107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D238EC5-A505-AA46-88D4-F71D094BFFF1}"/>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starts and ends with 3 dashes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731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4786" y="1916793"/>
            <a:ext cx="3481614" cy="34816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692" y="1864441"/>
            <a:ext cx="3533966" cy="3533966"/>
          </a:xfrm>
          <a:prstGeom prst="rect">
            <a:avLst/>
          </a:prstGeom>
        </p:spPr>
      </p:pic>
      <p:sp>
        <p:nvSpPr>
          <p:cNvPr id="4" name="TextBox 3"/>
          <p:cNvSpPr txBox="1"/>
          <p:nvPr/>
        </p:nvSpPr>
        <p:spPr>
          <a:xfrm>
            <a:off x="1650381" y="1115407"/>
            <a:ext cx="4148254" cy="646331"/>
          </a:xfrm>
          <a:prstGeom prst="rect">
            <a:avLst/>
          </a:prstGeom>
          <a:noFill/>
        </p:spPr>
        <p:txBody>
          <a:bodyPr wrap="square" rtlCol="0">
            <a:spAutoFit/>
          </a:bodyPr>
          <a:lstStyle/>
          <a:p>
            <a:pPr algn="ctr"/>
            <a:r>
              <a:rPr lang="en-US" sz="3600" dirty="0">
                <a:solidFill>
                  <a:schemeClr val="tx1">
                    <a:lumMod val="65000"/>
                    <a:lumOff val="35000"/>
                  </a:schemeClr>
                </a:solidFill>
              </a:rPr>
              <a:t>“Copy/Paste” Code</a:t>
            </a:r>
          </a:p>
        </p:txBody>
      </p:sp>
      <p:sp>
        <p:nvSpPr>
          <p:cNvPr id="5" name="TextBox 4"/>
          <p:cNvSpPr txBox="1"/>
          <p:nvPr/>
        </p:nvSpPr>
        <p:spPr>
          <a:xfrm>
            <a:off x="6389649" y="1115407"/>
            <a:ext cx="4415883" cy="646331"/>
          </a:xfrm>
          <a:prstGeom prst="rect">
            <a:avLst/>
          </a:prstGeom>
          <a:noFill/>
        </p:spPr>
        <p:txBody>
          <a:bodyPr wrap="square" rtlCol="0">
            <a:spAutoFit/>
          </a:bodyPr>
          <a:lstStyle/>
          <a:p>
            <a:pPr algn="ctr"/>
            <a:r>
              <a:rPr lang="en-US" sz="3600">
                <a:solidFill>
                  <a:schemeClr val="tx1">
                    <a:lumMod val="65000"/>
                    <a:lumOff val="35000"/>
                  </a:schemeClr>
                </a:solidFill>
              </a:rPr>
              <a:t>“Write Yourself” </a:t>
            </a:r>
            <a:r>
              <a:rPr lang="en-US" sz="3600" dirty="0">
                <a:solidFill>
                  <a:schemeClr val="tx1">
                    <a:lumMod val="65000"/>
                    <a:lumOff val="35000"/>
                  </a:schemeClr>
                </a:solidFill>
              </a:rPr>
              <a:t>Code</a:t>
            </a:r>
          </a:p>
        </p:txBody>
      </p:sp>
    </p:spTree>
    <p:extLst>
      <p:ext uri="{BB962C8B-B14F-4D97-AF65-F5344CB8AC3E}">
        <p14:creationId xmlns:p14="http://schemas.microsoft.com/office/powerpoint/2010/main" val="178134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2895377"/>
            <a:ext cx="5670568" cy="1636865"/>
          </a:xfrm>
          <a:prstGeom prst="rect">
            <a:avLst/>
          </a:prstGeom>
        </p:spPr>
      </p:pic>
      <p:sp>
        <p:nvSpPr>
          <p:cNvPr id="2" name="Title 1"/>
          <p:cNvSpPr>
            <a:spLocks noGrp="1"/>
          </p:cNvSpPr>
          <p:nvPr>
            <p:ph type="title"/>
          </p:nvPr>
        </p:nvSpPr>
        <p:spPr/>
        <p:txBody>
          <a:bodyPr/>
          <a:lstStyle/>
          <a:p>
            <a:r>
              <a:rPr lang="en-US" dirty="0"/>
              <a:t>“Setup” Chunk</a:t>
            </a:r>
          </a:p>
        </p:txBody>
      </p:sp>
      <p:pic>
        <p:nvPicPr>
          <p:cNvPr id="9" name="Picture 8">
            <a:extLst>
              <a:ext uri="{FF2B5EF4-FFF2-40B4-BE49-F238E27FC236}">
                <a16:creationId xmlns:a16="http://schemas.microsoft.com/office/drawing/2014/main" id="{2F2584F1-13DC-B04F-BC59-5A6A57942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424" y="2895378"/>
            <a:ext cx="1041137" cy="1041137"/>
          </a:xfrm>
          <a:prstGeom prst="rect">
            <a:avLst/>
          </a:prstGeom>
        </p:spPr>
      </p:pic>
      <p:grpSp>
        <p:nvGrpSpPr>
          <p:cNvPr id="10" name="Group 9">
            <a:extLst>
              <a:ext uri="{FF2B5EF4-FFF2-40B4-BE49-F238E27FC236}">
                <a16:creationId xmlns:a16="http://schemas.microsoft.com/office/drawing/2014/main" id="{54867235-72ED-174E-8380-0922B5F5AFBF}"/>
              </a:ext>
            </a:extLst>
          </p:cNvPr>
          <p:cNvGrpSpPr/>
          <p:nvPr/>
        </p:nvGrpSpPr>
        <p:grpSpPr>
          <a:xfrm>
            <a:off x="4130035" y="1013285"/>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044063"/>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4581624"/>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640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66692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713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A04-606D-E14A-802D-2ECBD05EE28D}"/>
              </a:ext>
            </a:extLst>
          </p:cNvPr>
          <p:cNvSpPr>
            <a:spLocks noGrp="1"/>
          </p:cNvSpPr>
          <p:nvPr>
            <p:ph type="title"/>
          </p:nvPr>
        </p:nvSpPr>
        <p:spPr/>
        <p:txBody>
          <a:bodyPr/>
          <a:lstStyle/>
          <a:p>
            <a:r>
              <a:rPr lang="en-US" dirty="0"/>
              <a:t>Background and Objectives</a:t>
            </a:r>
          </a:p>
        </p:txBody>
      </p:sp>
      <p:sp>
        <p:nvSpPr>
          <p:cNvPr id="4" name="TextBox 3">
            <a:extLst>
              <a:ext uri="{FF2B5EF4-FFF2-40B4-BE49-F238E27FC236}">
                <a16:creationId xmlns:a16="http://schemas.microsoft.com/office/drawing/2014/main" id="{E4CBD867-0995-674F-B532-2F04B646E745}"/>
              </a:ext>
            </a:extLst>
          </p:cNvPr>
          <p:cNvSpPr txBox="1"/>
          <p:nvPr/>
        </p:nvSpPr>
        <p:spPr>
          <a:xfrm>
            <a:off x="812291" y="2104208"/>
            <a:ext cx="5071873" cy="4708981"/>
          </a:xfrm>
          <a:prstGeom prst="rect">
            <a:avLst/>
          </a:prstGeom>
          <a:noFill/>
        </p:spPr>
        <p:txBody>
          <a:bodyPr wrap="square" rtlCol="0">
            <a:spAutoFit/>
          </a:bodyPr>
          <a:lstStyle/>
          <a:p>
            <a:pPr marL="457200" indent="-457200">
              <a:buFont typeface="Arial" charset="0"/>
              <a:buChar char="•"/>
            </a:pPr>
            <a:r>
              <a:rPr lang="en-US" sz="2800" dirty="0"/>
              <a:t>What is the question to be addressed by the analysis?</a:t>
            </a:r>
          </a:p>
          <a:p>
            <a:pPr marL="457200" indent="-457200">
              <a:buFont typeface="Arial" charset="0"/>
              <a:buChar char="•"/>
            </a:pPr>
            <a:endParaRPr lang="en-US" sz="2800" dirty="0"/>
          </a:p>
          <a:p>
            <a:pPr marL="457200" indent="-457200">
              <a:buFont typeface="Arial" charset="0"/>
              <a:buChar char="•"/>
            </a:pPr>
            <a:r>
              <a:rPr lang="en-US" sz="2800" dirty="0"/>
              <a:t>How could addressing this question change patient management or further generalizable knowledge? (What’s the point of doing this?)</a:t>
            </a:r>
          </a:p>
          <a:p>
            <a:pPr marL="457200" indent="-457200">
              <a:buFont typeface="Arial" charset="0"/>
              <a:buChar char="•"/>
            </a:pPr>
            <a:endParaRPr lang="en-US" sz="2000" dirty="0"/>
          </a:p>
          <a:p>
            <a:pPr marL="914400" lvl="1" indent="-457200">
              <a:buFont typeface="Arial" charset="0"/>
              <a:buChar char="•"/>
            </a:pPr>
            <a:endParaRPr lang="en-US" sz="2000" dirty="0"/>
          </a:p>
        </p:txBody>
      </p:sp>
      <p:sp>
        <p:nvSpPr>
          <p:cNvPr id="5" name="TextBox 4">
            <a:extLst>
              <a:ext uri="{FF2B5EF4-FFF2-40B4-BE49-F238E27FC236}">
                <a16:creationId xmlns:a16="http://schemas.microsoft.com/office/drawing/2014/main" id="{DE90B467-E2C8-294A-877B-D2999F9FCD3B}"/>
              </a:ext>
            </a:extLst>
          </p:cNvPr>
          <p:cNvSpPr txBox="1"/>
          <p:nvPr/>
        </p:nvSpPr>
        <p:spPr>
          <a:xfrm>
            <a:off x="6418434" y="2084832"/>
            <a:ext cx="5071873" cy="2185214"/>
          </a:xfrm>
          <a:prstGeom prst="rect">
            <a:avLst/>
          </a:prstGeom>
          <a:noFill/>
        </p:spPr>
        <p:txBody>
          <a:bodyPr wrap="square" rtlCol="0">
            <a:spAutoFit/>
          </a:bodyPr>
          <a:lstStyle/>
          <a:p>
            <a:pPr marL="457200" indent="-457200">
              <a:buFont typeface="Arial" charset="0"/>
              <a:buChar char="•"/>
            </a:pPr>
            <a:r>
              <a:rPr lang="en-US" sz="2800" dirty="0"/>
              <a:t>What are the 1-2 key graphs or statistics that should be generated to begin to address the question?</a:t>
            </a:r>
            <a:endParaRPr lang="en-US" sz="2000" dirty="0"/>
          </a:p>
          <a:p>
            <a:pPr lvl="1"/>
            <a:endParaRPr lang="en-US" sz="2000" dirty="0"/>
          </a:p>
        </p:txBody>
      </p:sp>
    </p:spTree>
    <p:extLst>
      <p:ext uri="{BB962C8B-B14F-4D97-AF65-F5344CB8AC3E}">
        <p14:creationId xmlns:p14="http://schemas.microsoft.com/office/powerpoint/2010/main" val="1709336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6339</TotalTime>
  <Words>2078</Words>
  <Application>Microsoft Macintosh PowerPoint</Application>
  <PresentationFormat>Widescreen</PresentationFormat>
  <Paragraphs>361</Paragraphs>
  <Slides>50</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Andale Mono</vt: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Anatomy of a Reproducible Report</vt:lpstr>
      <vt:lpstr>Your Turn #1</vt:lpstr>
      <vt:lpstr>Header</vt:lpstr>
      <vt:lpstr>PowerPoint Presentation</vt:lpstr>
      <vt:lpstr>“Setup” Chunk</vt:lpstr>
      <vt:lpstr>PowerPoint Presentation</vt:lpstr>
      <vt:lpstr>Background and Objectives</vt:lpstr>
      <vt:lpstr>PowerPoint Presentation</vt:lpstr>
      <vt:lpstr>PowerPoint Presentation</vt:lpstr>
      <vt:lpstr>Data Acquisition</vt:lpstr>
      <vt:lpstr>PowerPoint Presentation</vt:lpstr>
      <vt:lpstr>Code Book</vt:lpstr>
      <vt:lpstr>PowerPoint Presentation</vt:lpstr>
      <vt:lpstr>PowerPoint Presentation</vt:lpstr>
      <vt:lpstr>PowerPoint Presentation</vt:lpstr>
      <vt:lpstr>PowerPoint Presentation</vt:lpstr>
      <vt:lpstr>PowerPoint Presentation</vt:lpstr>
      <vt:lpstr>PowerPoint Presentation</vt:lpstr>
      <vt:lpstr>Data Exploration and Cleaning</vt:lpstr>
      <vt:lpstr>How do I know the data type of each column?</vt:lpstr>
      <vt:lpstr>Convert Messy Data to Tidy</vt:lpstr>
      <vt:lpstr>PowerPoint Presentation</vt:lpstr>
      <vt:lpstr>PowerPoint Presentation</vt:lpstr>
      <vt:lpstr>PowerPoint Presentation</vt:lpstr>
      <vt:lpstr>PowerPoint Presentation</vt:lpstr>
      <vt:lpstr>PowerPoint Presentation</vt:lpstr>
      <vt:lpstr>PowerPoint Presentation</vt:lpstr>
      <vt:lpstr>Your Turn #2</vt:lpstr>
      <vt:lpstr>Dealing with Missing Values</vt:lpstr>
      <vt:lpstr>Conversion of Character to Numeric Types can create Missing Values!</vt:lpstr>
      <vt:lpstr>PowerPoint Presentation</vt:lpstr>
      <vt:lpstr>Selective Replacement</vt:lpstr>
      <vt:lpstr>PowerPoint Presentation</vt:lpstr>
      <vt:lpstr>PowerPoint Presentation</vt:lpstr>
      <vt:lpstr>PowerPoint Presentation</vt:lpstr>
      <vt:lpstr>Your Turn #3</vt:lpstr>
      <vt:lpstr>PowerPoint Presentation</vt:lpstr>
      <vt:lpstr>Visualization and Modeling</vt:lpstr>
      <vt:lpstr>PowerPoint Presentation</vt:lpstr>
      <vt:lpstr>PowerPoint Presentation</vt:lpstr>
      <vt:lpstr>PowerPoint Presentation</vt:lpstr>
      <vt:lpstr>PowerPoint Presentation</vt:lpstr>
      <vt:lpstr>PowerPoint Presentation</vt:lpstr>
      <vt:lpstr>Workshop Summary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415</cp:revision>
  <cp:lastPrinted>2019-07-06T23:29:46Z</cp:lastPrinted>
  <dcterms:created xsi:type="dcterms:W3CDTF">2018-03-01T04:00:02Z</dcterms:created>
  <dcterms:modified xsi:type="dcterms:W3CDTF">2019-07-13T23:36:04Z</dcterms:modified>
</cp:coreProperties>
</file>